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273" r:id="rId6"/>
    <p:sldId id="275" r:id="rId7"/>
    <p:sldId id="258" r:id="rId8"/>
    <p:sldId id="287" r:id="rId9"/>
    <p:sldId id="267" r:id="rId10"/>
    <p:sldId id="264" r:id="rId11"/>
    <p:sldId id="288" r:id="rId12"/>
    <p:sldId id="269" r:id="rId13"/>
    <p:sldId id="289" r:id="rId14"/>
    <p:sldId id="290" r:id="rId15"/>
    <p:sldId id="291" r:id="rId16"/>
    <p:sldId id="292" r:id="rId17"/>
    <p:sldId id="294" r:id="rId18"/>
    <p:sldId id="295" r:id="rId19"/>
    <p:sldId id="296" r:id="rId20"/>
    <p:sldId id="262" r:id="rId21"/>
    <p:sldId id="284" r:id="rId22"/>
    <p:sldId id="286" r:id="rId23"/>
    <p:sldId id="278" r:id="rId24"/>
    <p:sldId id="280" r:id="rId25"/>
    <p:sldId id="281" r:id="rId26"/>
    <p:sldId id="282" r:id="rId27"/>
    <p:sldId id="293" r:id="rId28"/>
    <p:sldId id="283"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autoAdjust="0"/>
    <p:restoredTop sz="94280" autoAdjust="0"/>
  </p:normalViewPr>
  <p:slideViewPr>
    <p:cSldViewPr>
      <p:cViewPr varScale="1">
        <p:scale>
          <a:sx n="155" d="100"/>
          <a:sy n="155" d="100"/>
        </p:scale>
        <p:origin x="1024" y="19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5/27/26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5/27/26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dirty="0"/>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17</a:t>
            </a:fld>
            <a:endParaRPr lang="en-US" dirty="0"/>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5/27/26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5/27/26</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nar-anon-webstore.myshopify.com/" TargetMode="External"/><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hyperlink" Target="https://www.barnesandnoble.com/s/nar%20anon;jsessionid=88982FB9D398985C70436F28EEFAAC17.prodny_store02-atgap05" TargetMode="External"/><Relationship Id="rId5" Type="http://schemas.openxmlformats.org/officeDocument/2006/relationships/hyperlink" Target="https://www.amazon.com/s?k=Nar-Anon+FGH+inc&amp;i=digital-text&amp;rh=n%3A133140011&amp;ref=nb_sb_noss" TargetMode="External"/><Relationship Id="rId10" Type="http://schemas.openxmlformats.org/officeDocument/2006/relationships/image" Target="../media/image9.png"/><Relationship Id="rId4" Type="http://schemas.openxmlformats.org/officeDocument/2006/relationships/hyperlink" Target="https://books.apple.com/us/author/nar-anon-fgh-inc/id646501511" TargetMode="External"/><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naranonrm.org/donate" TargetMode="External"/><Relationship Id="rId5" Type="http://schemas.openxmlformats.org/officeDocument/2006/relationships/image" Target="../media/image10.png"/><Relationship Id="rId4" Type="http://schemas.openxmlformats.org/officeDocument/2006/relationships/hyperlink" Target="http://www.nar-anon.org/contribute-to-nar-ano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762998" cy="3048000"/>
          </a:xfrm>
        </p:spPr>
        <p:txBody>
          <a:bodyPr>
            <a:normAutofit fontScale="90000"/>
          </a:bodyPr>
          <a:lstStyle/>
          <a:p>
            <a:pPr algn="ctr"/>
            <a:r>
              <a:rPr lang="en-US" dirty="0"/>
              <a:t>Serenity Prayer</a:t>
            </a:r>
            <a:br>
              <a:rPr lang="en-US" dirty="0"/>
            </a:br>
            <a:br>
              <a:rPr lang="en-US" dirty="0"/>
            </a:br>
            <a:br>
              <a:rPr lang="en-US" dirty="0"/>
            </a:br>
            <a:endParaRPr lang="en-US" dirty="0"/>
          </a:p>
        </p:txBody>
      </p:sp>
      <p:sp>
        <p:nvSpPr>
          <p:cNvPr id="3" name="Subtitle 2"/>
          <p:cNvSpPr>
            <a:spLocks noGrp="1"/>
          </p:cNvSpPr>
          <p:nvPr>
            <p:ph type="subTitle" idx="1"/>
          </p:nvPr>
        </p:nvSpPr>
        <p:spPr>
          <a:xfrm>
            <a:off x="1293813" y="2057400"/>
            <a:ext cx="8534399" cy="3657600"/>
          </a:xfrm>
        </p:spPr>
        <p:txBody>
          <a:bodyPr/>
          <a:lstStyle/>
          <a:p>
            <a:pPr algn="ctr">
              <a:lnSpc>
                <a:spcPct val="200000"/>
              </a:lnSpc>
            </a:pPr>
            <a:r>
              <a:rPr lang="en-US" dirty="0"/>
              <a:t>God, grant me the serenity to accept</a:t>
            </a:r>
          </a:p>
          <a:p>
            <a:pPr algn="ctr">
              <a:lnSpc>
                <a:spcPct val="200000"/>
              </a:lnSpc>
            </a:pPr>
            <a:r>
              <a:rPr lang="en-US" dirty="0"/>
              <a:t>the things I cannot change,</a:t>
            </a:r>
          </a:p>
          <a:p>
            <a:pPr algn="ctr">
              <a:lnSpc>
                <a:spcPct val="200000"/>
              </a:lnSpc>
            </a:pPr>
            <a:r>
              <a:rPr lang="en-US" dirty="0"/>
              <a:t>the courage to change the things I can,</a:t>
            </a:r>
          </a:p>
          <a:p>
            <a:pPr algn="ctr">
              <a:lnSpc>
                <a:spcPct val="200000"/>
              </a:lnSpc>
            </a:pPr>
            <a:r>
              <a:rPr lang="en-US" dirty="0"/>
              <a:t>and the wisdom to know the difference</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6724F-4C5E-71E6-1DE1-A034880213AF}"/>
              </a:ext>
            </a:extLst>
          </p:cNvPr>
          <p:cNvSpPr txBox="1"/>
          <p:nvPr/>
        </p:nvSpPr>
        <p:spPr>
          <a:xfrm>
            <a:off x="0" y="381000"/>
            <a:ext cx="12188825" cy="6491008"/>
          </a:xfrm>
          <a:prstGeom prst="rect">
            <a:avLst/>
          </a:prstGeom>
          <a:noFill/>
        </p:spPr>
        <p:txBody>
          <a:bodyPr wrap="square" rtlCol="0">
            <a:spAutoFit/>
          </a:bodyPr>
          <a:lstStyle/>
          <a:p>
            <a:pPr algn="ctr">
              <a:lnSpc>
                <a:spcPct val="90000"/>
              </a:lnSpc>
            </a:pPr>
            <a:r>
              <a:rPr lang="en-US" sz="2400" b="1" dirty="0"/>
              <a:t>Keeping Our Meetings Healthy</a:t>
            </a:r>
          </a:p>
          <a:p>
            <a:pPr algn="ctr">
              <a:lnSpc>
                <a:spcPct val="90000"/>
              </a:lnSpc>
            </a:pPr>
            <a:endParaRPr lang="en-US" sz="2400" b="1" dirty="0"/>
          </a:p>
          <a:p>
            <a:pPr>
              <a:lnSpc>
                <a:spcPct val="90000"/>
              </a:lnSpc>
            </a:pPr>
            <a:r>
              <a:rPr lang="en-US" dirty="0"/>
              <a:t>To ensure the success of our meetings in solving our common problems, we must recognize and avoid three destructive forces that can create dissension and ultimately destroy the group.</a:t>
            </a:r>
          </a:p>
          <a:p>
            <a:pPr>
              <a:lnSpc>
                <a:spcPct val="90000"/>
              </a:lnSpc>
            </a:pPr>
            <a:endParaRPr lang="en-US" b="1" dirty="0"/>
          </a:p>
          <a:p>
            <a:pPr>
              <a:lnSpc>
                <a:spcPct val="90000"/>
              </a:lnSpc>
            </a:pPr>
            <a:r>
              <a:rPr lang="en-US" b="1" dirty="0"/>
              <a:t>The first destructive force is the discussion of any religious denomination.</a:t>
            </a:r>
          </a:p>
          <a:p>
            <a:pPr>
              <a:lnSpc>
                <a:spcPct val="90000"/>
              </a:lnSpc>
            </a:pPr>
            <a:endParaRPr lang="en-US" b="1" dirty="0"/>
          </a:p>
          <a:p>
            <a:pPr>
              <a:lnSpc>
                <a:spcPct val="90000"/>
              </a:lnSpc>
            </a:pPr>
            <a:r>
              <a:rPr lang="en-US" dirty="0"/>
              <a:t>Addiction respects no particular religion; therefore, our program must be designed to help us regardless of our various beliefs. Let us not defeat our purpose by discussing any particular denomination.</a:t>
            </a:r>
          </a:p>
          <a:p>
            <a:pPr>
              <a:lnSpc>
                <a:spcPct val="90000"/>
              </a:lnSpc>
            </a:pPr>
            <a:endParaRPr lang="en-US" dirty="0"/>
          </a:p>
          <a:p>
            <a:pPr>
              <a:lnSpc>
                <a:spcPct val="90000"/>
              </a:lnSpc>
            </a:pPr>
            <a:r>
              <a:rPr lang="en-US" b="1" dirty="0"/>
              <a:t>The second destructive force is gossip.</a:t>
            </a:r>
            <a:endParaRPr lang="en-US" dirty="0"/>
          </a:p>
          <a:p>
            <a:pPr>
              <a:lnSpc>
                <a:spcPct val="90000"/>
              </a:lnSpc>
            </a:pPr>
            <a:endParaRPr lang="en-US" b="1" dirty="0"/>
          </a:p>
          <a:p>
            <a:pPr>
              <a:lnSpc>
                <a:spcPct val="90000"/>
              </a:lnSpc>
            </a:pPr>
            <a:r>
              <a:rPr lang="en-US" dirty="0"/>
              <a:t>We are here to help ourselves and others by sharing our experience, strength, and hope while keeping the focus on ourselves. Gossip about others, including the addict, will defeat our purpose.  We know that nobody wants to deliberately tear down the group or its principles.</a:t>
            </a:r>
          </a:p>
          <a:p>
            <a:pPr>
              <a:lnSpc>
                <a:spcPct val="90000"/>
              </a:lnSpc>
            </a:pPr>
            <a:endParaRPr lang="en-US" dirty="0"/>
          </a:p>
          <a:p>
            <a:pPr>
              <a:lnSpc>
                <a:spcPct val="90000"/>
              </a:lnSpc>
            </a:pPr>
            <a:r>
              <a:rPr lang="en-US" b="1" dirty="0"/>
              <a:t>The third destructive force is dictatorship.</a:t>
            </a:r>
          </a:p>
          <a:p>
            <a:pPr>
              <a:lnSpc>
                <a:spcPct val="90000"/>
              </a:lnSpc>
            </a:pPr>
            <a:endParaRPr lang="en-US" b="1" dirty="0"/>
          </a:p>
          <a:p>
            <a:pPr>
              <a:lnSpc>
                <a:spcPct val="90000"/>
              </a:lnSpc>
            </a:pPr>
            <a:r>
              <a:rPr lang="en-US" i="1" dirty="0"/>
              <a:t>Our leaders are but trusted servants – they do not govern.</a:t>
            </a:r>
            <a:r>
              <a:rPr lang="en-US" dirty="0"/>
              <a:t> We do not give advice, we suggest by telling how we solved similar problems through our experiences.</a:t>
            </a:r>
          </a:p>
          <a:p>
            <a:pPr>
              <a:lnSpc>
                <a:spcPct val="90000"/>
              </a:lnSpc>
            </a:pPr>
            <a:endParaRPr lang="en-US" i="1" dirty="0"/>
          </a:p>
          <a:p>
            <a:pPr>
              <a:lnSpc>
                <a:spcPct val="90000"/>
              </a:lnSpc>
            </a:pPr>
            <a:r>
              <a:rPr lang="en-US" dirty="0"/>
              <a:t>With the guidance of the Twelve Traditions and Twelve Concepts of Service, the very essence of Nar-Anon is that the whole program as it relates to your personal recovery is merely suggested.</a:t>
            </a:r>
          </a:p>
          <a:p>
            <a:pPr>
              <a:lnSpc>
                <a:spcPct val="90000"/>
              </a:lnSpc>
            </a:pPr>
            <a:endParaRPr lang="en-US" dirty="0"/>
          </a:p>
          <a:p>
            <a:pPr algn="r">
              <a:lnSpc>
                <a:spcPct val="90000"/>
              </a:lnSpc>
            </a:pPr>
            <a:r>
              <a:rPr lang="en-US" dirty="0"/>
              <a:t>(Continued)</a:t>
            </a:r>
          </a:p>
        </p:txBody>
      </p:sp>
    </p:spTree>
    <p:extLst>
      <p:ext uri="{BB962C8B-B14F-4D97-AF65-F5344CB8AC3E}">
        <p14:creationId xmlns:p14="http://schemas.microsoft.com/office/powerpoint/2010/main" val="387979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2F963-6F41-E29A-06FB-A7EEBEFF7A22}"/>
              </a:ext>
            </a:extLst>
          </p:cNvPr>
          <p:cNvSpPr txBox="1"/>
          <p:nvPr/>
        </p:nvSpPr>
        <p:spPr>
          <a:xfrm>
            <a:off x="0" y="457200"/>
            <a:ext cx="12188825" cy="3416320"/>
          </a:xfrm>
          <a:prstGeom prst="rect">
            <a:avLst/>
          </a:prstGeom>
          <a:noFill/>
        </p:spPr>
        <p:txBody>
          <a:bodyPr wrap="square" rtlCol="0">
            <a:spAutoFit/>
          </a:bodyPr>
          <a:lstStyle/>
          <a:p>
            <a:pPr algn="ctr">
              <a:lnSpc>
                <a:spcPct val="90000"/>
              </a:lnSpc>
            </a:pPr>
            <a:r>
              <a:rPr lang="en-US" sz="2400" b="1" dirty="0"/>
              <a:t>Keeping Our Meetings Healthy – continued</a:t>
            </a:r>
          </a:p>
          <a:p>
            <a:pPr>
              <a:lnSpc>
                <a:spcPct val="90000"/>
              </a:lnSpc>
            </a:pPr>
            <a:endParaRPr lang="en-US" dirty="0"/>
          </a:p>
          <a:p>
            <a:pPr>
              <a:lnSpc>
                <a:spcPct val="90000"/>
              </a:lnSpc>
            </a:pPr>
            <a:r>
              <a:rPr lang="en-US" dirty="0"/>
              <a:t>We have no creed, charges, obligations, nor anything that would tend to hinder you; your progress can be made in your own time and in your own way. We merely invite your attendance in a common cause.</a:t>
            </a:r>
          </a:p>
          <a:p>
            <a:pPr>
              <a:lnSpc>
                <a:spcPct val="90000"/>
              </a:lnSpc>
            </a:pPr>
            <a:endParaRPr lang="en-US" dirty="0"/>
          </a:p>
          <a:p>
            <a:pPr>
              <a:lnSpc>
                <a:spcPct val="90000"/>
              </a:lnSpc>
            </a:pPr>
            <a:r>
              <a:rPr lang="en-US" dirty="0"/>
              <a:t>An important tool in our meetings is Nar-Anon conference approved literature (CAL). Written by and for our fellowship, and approved at our World Service Conference, it is an expression of Nar-Anon principles and the experience, strength and hope or our members. Using CAL ensures members are hearing the same message no matter where they attend a meeting. This unites our members and avoids affiliation with outside causes in accordance with our traditions.</a:t>
            </a:r>
          </a:p>
          <a:p>
            <a:pPr>
              <a:lnSpc>
                <a:spcPct val="90000"/>
              </a:lnSpc>
            </a:pPr>
            <a:endParaRPr lang="en-US" dirty="0"/>
          </a:p>
          <a:p>
            <a:pPr>
              <a:lnSpc>
                <a:spcPct val="90000"/>
              </a:lnSpc>
            </a:pPr>
            <a:endParaRPr lang="en-US" dirty="0"/>
          </a:p>
          <a:p>
            <a:pPr>
              <a:lnSpc>
                <a:spcPct val="90000"/>
              </a:lnSpc>
            </a:pPr>
            <a:r>
              <a:rPr lang="en-US" i="1" dirty="0"/>
              <a:t>“To watch is not to love” </a:t>
            </a:r>
            <a:r>
              <a:rPr lang="en-US" dirty="0"/>
              <a:t>- Jung</a:t>
            </a:r>
            <a:endParaRPr lang="en-US" i="1" dirty="0"/>
          </a:p>
        </p:txBody>
      </p:sp>
    </p:spTree>
    <p:extLst>
      <p:ext uri="{BB962C8B-B14F-4D97-AF65-F5344CB8AC3E}">
        <p14:creationId xmlns:p14="http://schemas.microsoft.com/office/powerpoint/2010/main" val="10969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3CF41C-BA0D-8BC9-3201-43F3EB4C49BD}"/>
              </a:ext>
            </a:extLst>
          </p:cNvPr>
          <p:cNvSpPr txBox="1"/>
          <p:nvPr/>
        </p:nvSpPr>
        <p:spPr>
          <a:xfrm>
            <a:off x="0" y="609600"/>
            <a:ext cx="12188825" cy="6241709"/>
          </a:xfrm>
          <a:prstGeom prst="rect">
            <a:avLst/>
          </a:prstGeom>
          <a:noFill/>
        </p:spPr>
        <p:txBody>
          <a:bodyPr wrap="square" rtlCol="0">
            <a:spAutoFit/>
          </a:bodyPr>
          <a:lstStyle/>
          <a:p>
            <a:pPr algn="ctr">
              <a:lnSpc>
                <a:spcPct val="90000"/>
              </a:lnSpc>
            </a:pPr>
            <a:r>
              <a:rPr lang="en-US" sz="2400" b="1" dirty="0"/>
              <a:t>Helping</a:t>
            </a:r>
            <a:endParaRPr lang="en-US" sz="2400" dirty="0"/>
          </a:p>
          <a:p>
            <a:pPr algn="ctr">
              <a:lnSpc>
                <a:spcPct val="90000"/>
              </a:lnSpc>
            </a:pPr>
            <a:endParaRPr lang="en-US" sz="2400" b="1" dirty="0"/>
          </a:p>
          <a:p>
            <a:pPr>
              <a:lnSpc>
                <a:spcPct val="90000"/>
              </a:lnSpc>
            </a:pPr>
            <a:r>
              <a:rPr lang="en-US" dirty="0"/>
              <a:t>Our role as helper is not to do things for those we are helping, but to be things, not to try to train and change their actions, but to train and change our reactions.  We can change our negatives to positives:</a:t>
            </a:r>
          </a:p>
          <a:p>
            <a:pPr>
              <a:lnSpc>
                <a:spcPct val="90000"/>
              </a:lnSpc>
            </a:pPr>
            <a:endParaRPr lang="en-US" dirty="0"/>
          </a:p>
          <a:p>
            <a:pPr marL="285750" indent="-285750">
              <a:lnSpc>
                <a:spcPct val="90000"/>
              </a:lnSpc>
              <a:buFont typeface="Arial" panose="020B0604020202020204" pitchFamily="34" charset="0"/>
              <a:buChar char="•"/>
            </a:pPr>
            <a:r>
              <a:rPr lang="en-US" dirty="0"/>
              <a:t>fear to faith</a:t>
            </a:r>
          </a:p>
          <a:p>
            <a:pPr marL="285750" indent="-285750">
              <a:lnSpc>
                <a:spcPct val="90000"/>
              </a:lnSpc>
              <a:buFont typeface="Arial" panose="020B0604020202020204" pitchFamily="34" charset="0"/>
              <a:buChar char="•"/>
            </a:pPr>
            <a:r>
              <a:rPr lang="en-US" dirty="0"/>
              <a:t>contempt for what they do to respect for the potential within them;</a:t>
            </a:r>
          </a:p>
          <a:p>
            <a:pPr marL="285750" indent="-285750">
              <a:lnSpc>
                <a:spcPct val="90000"/>
              </a:lnSpc>
              <a:buFont typeface="Arial" panose="020B0604020202020204" pitchFamily="34" charset="0"/>
              <a:buChar char="•"/>
            </a:pPr>
            <a:r>
              <a:rPr lang="en-US" dirty="0"/>
              <a:t>rejection to release with love;</a:t>
            </a:r>
          </a:p>
          <a:p>
            <a:pPr marL="285750" indent="-285750">
              <a:lnSpc>
                <a:spcPct val="90000"/>
              </a:lnSpc>
              <a:buFont typeface="Arial" panose="020B0604020202020204" pitchFamily="34" charset="0"/>
              <a:buChar char="•"/>
            </a:pPr>
            <a:r>
              <a:rPr lang="en-US" dirty="0"/>
              <a:t>not try to make them fit a standard or image, nor expect them to measure up to or down from that standard, but give them an opportunity to develop the best within them, regardless of what that best may be;</a:t>
            </a:r>
          </a:p>
          <a:p>
            <a:pPr marL="285750" indent="-285750">
              <a:lnSpc>
                <a:spcPct val="90000"/>
              </a:lnSpc>
              <a:buFont typeface="Arial" panose="020B0604020202020204" pitchFamily="34" charset="0"/>
              <a:buChar char="•"/>
            </a:pPr>
            <a:r>
              <a:rPr lang="en-US" dirty="0"/>
              <a:t>dominance to encouragement</a:t>
            </a:r>
          </a:p>
          <a:p>
            <a:pPr marL="285750" indent="-285750">
              <a:lnSpc>
                <a:spcPct val="90000"/>
              </a:lnSpc>
              <a:buFont typeface="Arial" panose="020B0604020202020204" pitchFamily="34" charset="0"/>
              <a:buChar char="•"/>
            </a:pPr>
            <a:r>
              <a:rPr lang="en-US" dirty="0"/>
              <a:t>panic to serenity</a:t>
            </a:r>
          </a:p>
          <a:p>
            <a:pPr marL="285750" indent="-285750">
              <a:lnSpc>
                <a:spcPct val="90000"/>
              </a:lnSpc>
              <a:buFont typeface="Arial" panose="020B0604020202020204" pitchFamily="34" charset="0"/>
              <a:buChar char="•"/>
            </a:pPr>
            <a:r>
              <a:rPr lang="en-US" dirty="0"/>
              <a:t>false hope, self-centered, to real hope, God-centered;</a:t>
            </a:r>
          </a:p>
          <a:p>
            <a:pPr marL="285750" indent="-285750">
              <a:lnSpc>
                <a:spcPct val="90000"/>
              </a:lnSpc>
              <a:buFont typeface="Arial" panose="020B0604020202020204" pitchFamily="34" charset="0"/>
              <a:buChar char="•"/>
            </a:pPr>
            <a:r>
              <a:rPr lang="en-US" dirty="0"/>
              <a:t>the rebellion of despair to the energy of personal revolution;</a:t>
            </a:r>
          </a:p>
          <a:p>
            <a:pPr marL="285750" indent="-285750">
              <a:lnSpc>
                <a:spcPct val="90000"/>
              </a:lnSpc>
              <a:buFont typeface="Arial" panose="020B0604020202020204" pitchFamily="34" charset="0"/>
              <a:buChar char="•"/>
            </a:pPr>
            <a:r>
              <a:rPr lang="en-US" dirty="0"/>
              <a:t>driving to guidance; and</a:t>
            </a:r>
          </a:p>
          <a:p>
            <a:pPr marL="285750" indent="-285750">
              <a:lnSpc>
                <a:spcPct val="90000"/>
              </a:lnSpc>
              <a:buFont typeface="Arial" panose="020B0604020202020204" pitchFamily="34" charset="0"/>
              <a:buChar char="•"/>
            </a:pPr>
            <a:r>
              <a:rPr lang="en-US" dirty="0"/>
              <a:t>self-justification to self-understanding.</a:t>
            </a:r>
          </a:p>
          <a:p>
            <a:pPr marL="285750" indent="-285750">
              <a:lnSpc>
                <a:spcPct val="90000"/>
              </a:lnSpc>
              <a:buFont typeface="Arial" panose="020B0604020202020204" pitchFamily="34" charset="0"/>
              <a:buChar char="•"/>
            </a:pPr>
            <a:endParaRPr lang="en-US" dirty="0"/>
          </a:p>
          <a:p>
            <a:pPr>
              <a:lnSpc>
                <a:spcPct val="90000"/>
              </a:lnSpc>
            </a:pPr>
            <a:r>
              <a:rPr lang="en-US" dirty="0"/>
              <a:t>As we change in such ways as these, we change the world about us and all the people in our world for the better.</a:t>
            </a:r>
          </a:p>
          <a:p>
            <a:pPr>
              <a:lnSpc>
                <a:spcPct val="90000"/>
              </a:lnSpc>
            </a:pPr>
            <a:endParaRPr lang="en-US" dirty="0"/>
          </a:p>
          <a:p>
            <a:pPr>
              <a:lnSpc>
                <a:spcPct val="90000"/>
              </a:lnSpc>
            </a:pPr>
            <a:r>
              <a:rPr lang="en-US" b="1" dirty="0"/>
              <a:t>Self-pity blocks effective action. </a:t>
            </a:r>
            <a:r>
              <a:rPr lang="en-US" dirty="0"/>
              <a:t>The more we indulge in it the more we feel that the answer to problems is a change in others or the world, not a change in us. Thus, we become a hopeless case.</a:t>
            </a:r>
          </a:p>
          <a:p>
            <a:pPr>
              <a:lnSpc>
                <a:spcPct val="90000"/>
              </a:lnSpc>
            </a:pPr>
            <a:endParaRPr lang="en-US" b="1" dirty="0"/>
          </a:p>
          <a:p>
            <a:pPr marL="285750" indent="-285750">
              <a:lnSpc>
                <a:spcPct val="90000"/>
              </a:lnSpc>
              <a:buFont typeface="Arial" panose="020B0604020202020204" pitchFamily="34" charset="0"/>
              <a:buChar char="•"/>
            </a:pPr>
            <a:endParaRPr lang="en-US" dirty="0"/>
          </a:p>
          <a:p>
            <a:pPr algn="r">
              <a:lnSpc>
                <a:spcPct val="90000"/>
              </a:lnSpc>
            </a:pPr>
            <a:r>
              <a:rPr lang="en-US" dirty="0"/>
              <a:t>(continued)</a:t>
            </a:r>
          </a:p>
        </p:txBody>
      </p:sp>
    </p:spTree>
    <p:extLst>
      <p:ext uri="{BB962C8B-B14F-4D97-AF65-F5344CB8AC3E}">
        <p14:creationId xmlns:p14="http://schemas.microsoft.com/office/powerpoint/2010/main" val="37125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4C4B4E-8A5F-B441-0433-3D47CBC64A6D}"/>
              </a:ext>
            </a:extLst>
          </p:cNvPr>
          <p:cNvSpPr txBox="1"/>
          <p:nvPr/>
        </p:nvSpPr>
        <p:spPr>
          <a:xfrm>
            <a:off x="0" y="228600"/>
            <a:ext cx="12188825" cy="5909310"/>
          </a:xfrm>
          <a:prstGeom prst="rect">
            <a:avLst/>
          </a:prstGeom>
          <a:noFill/>
        </p:spPr>
        <p:txBody>
          <a:bodyPr wrap="square" rtlCol="0">
            <a:spAutoFit/>
          </a:bodyPr>
          <a:lstStyle/>
          <a:p>
            <a:pPr algn="ctr">
              <a:lnSpc>
                <a:spcPct val="90000"/>
              </a:lnSpc>
            </a:pPr>
            <a:endParaRPr lang="en-US" sz="2400" b="1" dirty="0"/>
          </a:p>
          <a:p>
            <a:pPr algn="ctr">
              <a:lnSpc>
                <a:spcPct val="90000"/>
              </a:lnSpc>
            </a:pPr>
            <a:endParaRPr lang="en-US" sz="2400" b="1" dirty="0"/>
          </a:p>
          <a:p>
            <a:pPr algn="ctr">
              <a:lnSpc>
                <a:spcPct val="90000"/>
              </a:lnSpc>
            </a:pPr>
            <a:r>
              <a:rPr lang="en-US" sz="2400" b="1" dirty="0"/>
              <a:t>Helping – continued</a:t>
            </a:r>
          </a:p>
          <a:p>
            <a:pPr algn="ctr">
              <a:lnSpc>
                <a:spcPct val="90000"/>
              </a:lnSpc>
            </a:pPr>
            <a:endParaRPr lang="en-US" sz="2400" b="1" dirty="0"/>
          </a:p>
          <a:p>
            <a:pPr>
              <a:lnSpc>
                <a:spcPct val="90000"/>
              </a:lnSpc>
            </a:pPr>
            <a:r>
              <a:rPr lang="en-US" b="1" dirty="0"/>
              <a:t>Exhaustion is the result</a:t>
            </a:r>
            <a:r>
              <a:rPr lang="en-US" dirty="0"/>
              <a:t> when we use energy in mulling over the past with regret, or in trying to figure ways to escape a future that hasn’t even come yet. Likewise, setting up an image of the future and anxiously hovering over it for fear that it will or won’t come true, uses all of our energy and leaves us unable to live today. Yet living this day is the only way to have a life.</a:t>
            </a:r>
          </a:p>
          <a:p>
            <a:pPr>
              <a:lnSpc>
                <a:spcPct val="90000"/>
              </a:lnSpc>
            </a:pPr>
            <a:endParaRPr lang="en-US" b="1" dirty="0"/>
          </a:p>
          <a:p>
            <a:pPr>
              <a:lnSpc>
                <a:spcPct val="90000"/>
              </a:lnSpc>
            </a:pPr>
            <a:r>
              <a:rPr lang="en-US" b="1" dirty="0"/>
              <a:t>Take no thought for the future actions of others,</a:t>
            </a:r>
            <a:r>
              <a:rPr lang="en-US" dirty="0"/>
              <a:t> neither expecting them to be better nor worse as time goes on. For in such expectations, we are really trying to create. This is God’s job, not ours.  Love and let be.</a:t>
            </a:r>
          </a:p>
          <a:p>
            <a:pPr>
              <a:lnSpc>
                <a:spcPct val="90000"/>
              </a:lnSpc>
            </a:pPr>
            <a:endParaRPr lang="en-US" b="1" dirty="0"/>
          </a:p>
          <a:p>
            <a:pPr>
              <a:lnSpc>
                <a:spcPct val="90000"/>
              </a:lnSpc>
            </a:pPr>
            <a:r>
              <a:rPr lang="en-US" b="1" dirty="0"/>
              <a:t>Remember all people are always changing. </a:t>
            </a:r>
            <a:r>
              <a:rPr lang="en-US" dirty="0"/>
              <a:t>When we judge them, we judge on what we believe we know of them, failing to realize that there is much we do not know, and that they are constantly changing as they try for better or worse to cope with life. Give others credit even as all of us struggle; give them credit for attempts at progress, even if their changes are not apparent, and above all give them credit for having had many victories which are unknown. We are all of the same cloth, though of a different cut.</a:t>
            </a:r>
          </a:p>
          <a:p>
            <a:pPr>
              <a:lnSpc>
                <a:spcPct val="90000"/>
              </a:lnSpc>
            </a:pPr>
            <a:endParaRPr lang="en-US" b="1" dirty="0"/>
          </a:p>
          <a:p>
            <a:pPr>
              <a:lnSpc>
                <a:spcPct val="90000"/>
              </a:lnSpc>
            </a:pPr>
            <a:r>
              <a:rPr lang="en-US" b="1" dirty="0"/>
              <a:t>Remember we too are always changing, </a:t>
            </a:r>
            <a:r>
              <a:rPr lang="en-US" dirty="0"/>
              <a:t>and we can direct that change consciously if we so desire. Ourselves we can change. Others we can only love.</a:t>
            </a:r>
          </a:p>
          <a:p>
            <a:pPr>
              <a:lnSpc>
                <a:spcPct val="90000"/>
              </a:lnSpc>
            </a:pPr>
            <a:endParaRPr lang="en-US" b="1" dirty="0"/>
          </a:p>
          <a:p>
            <a:pPr>
              <a:lnSpc>
                <a:spcPct val="90000"/>
              </a:lnSpc>
            </a:pPr>
            <a:endParaRPr lang="en-US" b="1" dirty="0"/>
          </a:p>
        </p:txBody>
      </p:sp>
    </p:spTree>
    <p:extLst>
      <p:ext uri="{BB962C8B-B14F-4D97-AF65-F5344CB8AC3E}">
        <p14:creationId xmlns:p14="http://schemas.microsoft.com/office/powerpoint/2010/main" val="184087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0A77E-AA3F-5207-0775-1E0531E2AE28}"/>
              </a:ext>
            </a:extLst>
          </p:cNvPr>
          <p:cNvSpPr txBox="1"/>
          <p:nvPr/>
        </p:nvSpPr>
        <p:spPr>
          <a:xfrm>
            <a:off x="1" y="0"/>
            <a:ext cx="12114212" cy="6657207"/>
          </a:xfrm>
          <a:prstGeom prst="rect">
            <a:avLst/>
          </a:prstGeom>
          <a:noFill/>
        </p:spPr>
        <p:txBody>
          <a:bodyPr wrap="square" rtlCol="0">
            <a:spAutoFit/>
          </a:bodyPr>
          <a:lstStyle/>
          <a:p>
            <a:pPr algn="ctr">
              <a:lnSpc>
                <a:spcPct val="90000"/>
              </a:lnSpc>
            </a:pPr>
            <a:r>
              <a:rPr lang="en-US" sz="2400" b="1" dirty="0"/>
              <a:t>Just for Today</a:t>
            </a:r>
          </a:p>
          <a:p>
            <a:pPr>
              <a:lnSpc>
                <a:spcPct val="90000"/>
              </a:lnSpc>
            </a:pPr>
            <a:endParaRPr lang="en-US" dirty="0"/>
          </a:p>
          <a:p>
            <a:pPr>
              <a:lnSpc>
                <a:spcPct val="90000"/>
              </a:lnSpc>
            </a:pPr>
            <a:r>
              <a:rPr lang="en-US" sz="1600" b="1" dirty="0"/>
              <a:t>Just for today </a:t>
            </a:r>
            <a:r>
              <a:rPr lang="en-US" sz="1600" dirty="0"/>
              <a:t>I will try to live through this day only, and not tackle my whole life problem at once. I can do something for twelve hours that would appall me if I felt I had to keep it up for a lifetime.</a:t>
            </a:r>
          </a:p>
          <a:p>
            <a:pPr>
              <a:lnSpc>
                <a:spcPct val="90000"/>
              </a:lnSpc>
            </a:pPr>
            <a:endParaRPr lang="en-US" sz="1600" b="1" dirty="0"/>
          </a:p>
          <a:p>
            <a:pPr>
              <a:lnSpc>
                <a:spcPct val="90000"/>
              </a:lnSpc>
            </a:pPr>
            <a:r>
              <a:rPr lang="en-US" sz="1600" b="1" dirty="0"/>
              <a:t>Just for today</a:t>
            </a:r>
            <a:r>
              <a:rPr lang="en-US" sz="1600" dirty="0"/>
              <a:t> I will be happy. This assumes to be true what Abraham Lincoln said, “Most people are as happy as they make up their minds to be.”</a:t>
            </a:r>
          </a:p>
          <a:p>
            <a:pPr>
              <a:lnSpc>
                <a:spcPct val="90000"/>
              </a:lnSpc>
            </a:pPr>
            <a:endParaRPr lang="en-US" sz="1600" b="1" dirty="0"/>
          </a:p>
          <a:p>
            <a:pPr>
              <a:lnSpc>
                <a:spcPct val="90000"/>
              </a:lnSpc>
            </a:pPr>
            <a:r>
              <a:rPr lang="en-US" sz="1600" b="1" dirty="0"/>
              <a:t>Just for today</a:t>
            </a:r>
            <a:r>
              <a:rPr lang="en-US" sz="1600" dirty="0"/>
              <a:t> I will adjust myself to what is, and not try to adjust everything to my own desires. I will take my luck as it comes, and fit myself to it.</a:t>
            </a:r>
          </a:p>
          <a:p>
            <a:pPr>
              <a:lnSpc>
                <a:spcPct val="90000"/>
              </a:lnSpc>
            </a:pPr>
            <a:endParaRPr lang="en-US" sz="1600" b="1" dirty="0"/>
          </a:p>
          <a:p>
            <a:pPr>
              <a:lnSpc>
                <a:spcPct val="90000"/>
              </a:lnSpc>
            </a:pPr>
            <a:r>
              <a:rPr lang="en-US" sz="1600" b="1" dirty="0"/>
              <a:t>Just for today</a:t>
            </a:r>
            <a:r>
              <a:rPr lang="en-US" sz="1600" dirty="0"/>
              <a:t> I will try to strengthen my mind. I will study. I will learn something useful. I will not be a mental loafer. I will read something that requires effort, thought, and concentration.</a:t>
            </a:r>
          </a:p>
          <a:p>
            <a:pPr>
              <a:lnSpc>
                <a:spcPct val="90000"/>
              </a:lnSpc>
            </a:pPr>
            <a:endParaRPr lang="en-US" sz="1600" b="1" dirty="0"/>
          </a:p>
          <a:p>
            <a:pPr>
              <a:lnSpc>
                <a:spcPct val="90000"/>
              </a:lnSpc>
            </a:pPr>
            <a:r>
              <a:rPr lang="en-US" sz="1600" b="1" dirty="0"/>
              <a:t>Just for today</a:t>
            </a:r>
            <a:r>
              <a:rPr lang="en-US" sz="1600" dirty="0"/>
              <a:t> I will exercise my soul in three ways. I will do somebody a good turn and not get found out; if anybody knows of it, it will not count. I will do at least two things I don’t want to do – just for exercise. I will not show anyone that my feelings are hurt; they may be hurt, but today I will not show it.</a:t>
            </a:r>
          </a:p>
          <a:p>
            <a:pPr>
              <a:lnSpc>
                <a:spcPct val="90000"/>
              </a:lnSpc>
            </a:pPr>
            <a:endParaRPr lang="en-US" sz="1600" b="1" dirty="0"/>
          </a:p>
          <a:p>
            <a:pPr>
              <a:lnSpc>
                <a:spcPct val="90000"/>
              </a:lnSpc>
            </a:pPr>
            <a:r>
              <a:rPr lang="en-US" sz="1600" b="1" dirty="0"/>
              <a:t>Just for today</a:t>
            </a:r>
            <a:r>
              <a:rPr lang="en-US" sz="1600" dirty="0"/>
              <a:t> I will be agreeable. I will look as well as I can, dress becomingly, talk low, act courteously, criticize not one bit, not find fault with anything, and not try to improve or regulate anybody but myself.</a:t>
            </a:r>
          </a:p>
          <a:p>
            <a:pPr>
              <a:lnSpc>
                <a:spcPct val="90000"/>
              </a:lnSpc>
            </a:pPr>
            <a:endParaRPr lang="en-US" sz="1600" b="1" dirty="0"/>
          </a:p>
          <a:p>
            <a:pPr>
              <a:lnSpc>
                <a:spcPct val="90000"/>
              </a:lnSpc>
            </a:pPr>
            <a:r>
              <a:rPr lang="en-US" sz="1600" b="1" dirty="0"/>
              <a:t>Just for today</a:t>
            </a:r>
            <a:r>
              <a:rPr lang="en-US" sz="1600" dirty="0"/>
              <a:t> I will have a program. I may not follow it exactly, but I will have it. I will save myself from two pests, hurry and indecision.</a:t>
            </a:r>
          </a:p>
          <a:p>
            <a:pPr>
              <a:lnSpc>
                <a:spcPct val="90000"/>
              </a:lnSpc>
            </a:pPr>
            <a:endParaRPr lang="en-US" sz="1600" b="1" dirty="0"/>
          </a:p>
          <a:p>
            <a:pPr>
              <a:lnSpc>
                <a:spcPct val="90000"/>
              </a:lnSpc>
            </a:pPr>
            <a:r>
              <a:rPr lang="en-US" sz="1600" b="1" dirty="0"/>
              <a:t>Just for today</a:t>
            </a:r>
            <a:r>
              <a:rPr lang="en-US" sz="1600" dirty="0"/>
              <a:t> I will have a quiet half hour all by myself and relax. During this half hour, sometime, I will try to get a better perspective of my life.</a:t>
            </a:r>
          </a:p>
          <a:p>
            <a:pPr>
              <a:lnSpc>
                <a:spcPct val="90000"/>
              </a:lnSpc>
            </a:pPr>
            <a:endParaRPr lang="en-US" sz="1600" b="1" dirty="0"/>
          </a:p>
          <a:p>
            <a:pPr>
              <a:lnSpc>
                <a:spcPct val="90000"/>
              </a:lnSpc>
            </a:pPr>
            <a:r>
              <a:rPr lang="en-US" sz="1600" b="1" dirty="0"/>
              <a:t>Just for today </a:t>
            </a:r>
            <a:r>
              <a:rPr lang="en-US" sz="1600" dirty="0"/>
              <a:t>I will be unafraid. Especially, I will not be afraid to enjoy what is beautiful and to believe that as I give to the world, so the world will give to me.</a:t>
            </a:r>
            <a:endParaRPr lang="en-US" sz="1600" b="1" dirty="0"/>
          </a:p>
        </p:txBody>
      </p:sp>
    </p:spTree>
    <p:extLst>
      <p:ext uri="{BB962C8B-B14F-4D97-AF65-F5344CB8AC3E}">
        <p14:creationId xmlns:p14="http://schemas.microsoft.com/office/powerpoint/2010/main" val="38005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6AF1E-D5E3-CE0C-A739-BFDE0F253F06}"/>
              </a:ext>
            </a:extLst>
          </p:cNvPr>
          <p:cNvSpPr txBox="1"/>
          <p:nvPr/>
        </p:nvSpPr>
        <p:spPr>
          <a:xfrm>
            <a:off x="74612" y="-1046793"/>
            <a:ext cx="11963400" cy="7109639"/>
          </a:xfrm>
          <a:prstGeom prst="rect">
            <a:avLst/>
          </a:prstGeom>
          <a:noFill/>
        </p:spPr>
        <p:txBody>
          <a:bodyPr wrap="square">
            <a:spAutoFit/>
          </a:bodyPr>
          <a:lstStyle/>
          <a:p>
            <a:pPr lvl="0"/>
            <a:endParaRPr lang="en-US" sz="1800" dirty="0">
              <a:latin typeface="Arial" panose="020B0604020202020204" pitchFamily="34" charset="0"/>
              <a:ea typeface="Avenir"/>
              <a:cs typeface="Arial" panose="020B0604020202020204" pitchFamily="34" charset="0"/>
              <a:sym typeface="Avenir"/>
            </a:endParaRPr>
          </a:p>
          <a:p>
            <a:pPr lvl="0"/>
            <a:endParaRPr lang="en-US" dirty="0">
              <a:latin typeface="Arial" panose="020B0604020202020204" pitchFamily="34" charset="0"/>
              <a:ea typeface="Avenir"/>
              <a:cs typeface="Arial" panose="020B0604020202020204" pitchFamily="34" charset="0"/>
              <a:sym typeface="Avenir"/>
            </a:endParaRPr>
          </a:p>
          <a:p>
            <a:pPr lvl="0"/>
            <a:endParaRPr lang="en-US" sz="1800" dirty="0">
              <a:latin typeface="Arial" panose="020B0604020202020204" pitchFamily="34" charset="0"/>
              <a:ea typeface="Avenir"/>
              <a:cs typeface="Arial" panose="020B0604020202020204" pitchFamily="34" charset="0"/>
              <a:sym typeface="Avenir"/>
            </a:endParaRPr>
          </a:p>
          <a:p>
            <a:pPr lvl="0"/>
            <a:endParaRPr lang="en-US" dirty="0">
              <a:latin typeface="Arial" panose="020B0604020202020204" pitchFamily="34" charset="0"/>
              <a:ea typeface="Avenir"/>
              <a:cs typeface="Arial" panose="020B0604020202020204" pitchFamily="34" charset="0"/>
              <a:sym typeface="Avenir"/>
            </a:endParaRPr>
          </a:p>
          <a:p>
            <a:pPr lvl="0"/>
            <a:endParaRPr lang="en-US" sz="1800" dirty="0">
              <a:latin typeface="Arial" panose="020B0604020202020204" pitchFamily="34" charset="0"/>
              <a:ea typeface="Avenir"/>
              <a:cs typeface="Arial" panose="020B0604020202020204" pitchFamily="34" charset="0"/>
              <a:sym typeface="Avenir"/>
            </a:endParaRPr>
          </a:p>
          <a:p>
            <a:pPr lvl="0"/>
            <a:endParaRPr lang="en-US" sz="1800" dirty="0">
              <a:latin typeface="Arial" panose="020B0604020202020204" pitchFamily="34" charset="0"/>
              <a:ea typeface="Avenir"/>
              <a:cs typeface="Arial" panose="020B0604020202020204" pitchFamily="34" charset="0"/>
              <a:sym typeface="Avenir"/>
            </a:endParaRPr>
          </a:p>
          <a:p>
            <a:pPr algn="ctr">
              <a:lnSpc>
                <a:spcPct val="90000"/>
              </a:lnSpc>
            </a:pPr>
            <a:r>
              <a:rPr lang="en-US" sz="2400" b="1" dirty="0"/>
              <a:t>We’ve Been There</a:t>
            </a:r>
            <a:endParaRPr lang="en-US" sz="2400" dirty="0"/>
          </a:p>
          <a:p>
            <a:pPr lvl="0"/>
            <a:endParaRPr lang="en-US" sz="1800" dirty="0">
              <a:latin typeface="Arial" panose="020B0604020202020204" pitchFamily="34" charset="0"/>
              <a:ea typeface="Avenir"/>
              <a:cs typeface="Arial" panose="020B0604020202020204" pitchFamily="34" charset="0"/>
              <a:sym typeface="Avenir"/>
            </a:endParaRPr>
          </a:p>
          <a:p>
            <a:pPr lvl="0"/>
            <a:r>
              <a:rPr lang="en-US" sz="1800" dirty="0">
                <a:latin typeface="Arial" panose="020B0604020202020204" pitchFamily="34" charset="0"/>
                <a:ea typeface="Avenir"/>
                <a:cs typeface="Arial" panose="020B0604020202020204" pitchFamily="34" charset="0"/>
                <a:sym typeface="Avenir"/>
              </a:rPr>
              <a:t>Welcome, we are glad you found us. You may be here because you are desperately seeking help for your addicted loved one. Maybe they attended treatment, and it was suggested you attend a Nar-Anon meeting. The addict may be incarcerated, facing legal problems, or about to lose custody of their children. They may not come home for days at a time. Aspects of your life may have become unmanageable: finances, health, and spiritual or moral beliefs. </a:t>
            </a:r>
          </a:p>
          <a:p>
            <a:pPr lvl="0"/>
            <a:endParaRPr lang="en-US" sz="1800" dirty="0">
              <a:latin typeface="Arial" panose="020B0604020202020204" pitchFamily="34" charset="0"/>
              <a:ea typeface="Avenir"/>
              <a:cs typeface="Arial" panose="020B0604020202020204" pitchFamily="34" charset="0"/>
              <a:sym typeface="Avenir"/>
            </a:endParaRPr>
          </a:p>
          <a:p>
            <a:pPr lvl="0"/>
            <a:r>
              <a:rPr lang="en-US" sz="1800" dirty="0">
                <a:latin typeface="Arial" panose="020B0604020202020204" pitchFamily="34" charset="0"/>
                <a:ea typeface="Avenir"/>
                <a:cs typeface="Arial" panose="020B0604020202020204" pitchFamily="34" charset="0"/>
                <a:sym typeface="Avenir"/>
              </a:rPr>
              <a:t>Whatever the case may be, we too have traveled this path and know your deep sense of desperation and need for relief. How you are related to the addict, their drug of choice, the treatment center they attended, or if they didn’t attend at all, is not our focus. We are here to offer you our experience, strength, and hope. We will share what brought us back from the brink of insanity. We too have been where you are now. We do not offer advice; we listen and share how we have solved similar problems.</a:t>
            </a:r>
          </a:p>
          <a:p>
            <a:pPr lvl="0"/>
            <a:endParaRPr lang="en-US" sz="1800" dirty="0">
              <a:latin typeface="Arial" panose="020B0604020202020204" pitchFamily="34" charset="0"/>
              <a:ea typeface="Avenir"/>
              <a:cs typeface="Arial" panose="020B0604020202020204" pitchFamily="34" charset="0"/>
              <a:sym typeface="Avenir"/>
            </a:endParaRPr>
          </a:p>
          <a:p>
            <a:pPr lvl="0"/>
            <a:r>
              <a:rPr lang="en-US" sz="1800" dirty="0">
                <a:latin typeface="Arial" panose="020B0604020202020204" pitchFamily="34" charset="0"/>
                <a:ea typeface="Avenir"/>
                <a:cs typeface="Arial" panose="020B0604020202020204" pitchFamily="34" charset="0"/>
                <a:sym typeface="Avenir"/>
              </a:rPr>
              <a:t>We offer you the opportunity to tell us briefly why you are here, keeping the addict and their situation anonymous. As you listen to others, you may find tools here to help you. We found that keeping an open mind and applying the principles of this program to our lives helped us change. For matters you want to keep private, we suggest you find a sponsor with whom you can be more open and honest. It is suggested you attend at least six meetings before deciding if this program is right for you. We continue to attend meetings to offer you what we were so freely given. This program may not be what you expected, but attending Nar-Anon can be a life changing experience.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a:extLst>
            <a:ext uri="{FF2B5EF4-FFF2-40B4-BE49-F238E27FC236}">
              <a16:creationId xmlns:a16="http://schemas.microsoft.com/office/drawing/2014/main" id="{4C515502-17C3-3D9D-90B8-697EEEB306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C8660-5ED2-3F57-9A24-370647F4E69F}"/>
              </a:ext>
            </a:extLst>
          </p:cNvPr>
          <p:cNvSpPr>
            <a:spLocks noGrp="1"/>
          </p:cNvSpPr>
          <p:nvPr>
            <p:ph idx="1"/>
          </p:nvPr>
        </p:nvSpPr>
        <p:spPr>
          <a:xfrm>
            <a:off x="0" y="228600"/>
            <a:ext cx="12188825" cy="3733800"/>
          </a:xfrm>
        </p:spPr>
        <p:txBody>
          <a:bodyPr>
            <a:normAutofit/>
          </a:bodyPr>
          <a:lstStyle/>
          <a:p>
            <a:pPr marL="0" indent="0" algn="ctr">
              <a:buNone/>
            </a:pPr>
            <a:r>
              <a:rPr lang="en-US" sz="2600" dirty="0"/>
              <a:t>TO PURCHASE LITERATURE</a:t>
            </a:r>
          </a:p>
          <a:p>
            <a:pPr marL="0" indent="0" algn="ctr">
              <a:buNone/>
            </a:pPr>
            <a:r>
              <a:rPr lang="en-US" dirty="0">
                <a:hlinkClick r:id="rId3"/>
              </a:rPr>
              <a:t>https://nar-anon-webstore.myshopify.com/</a:t>
            </a:r>
            <a:endParaRPr lang="en-US" dirty="0"/>
          </a:p>
          <a:p>
            <a:pPr marL="0" indent="0" algn="ctr">
              <a:buNone/>
            </a:pPr>
            <a:r>
              <a:rPr lang="en-US" dirty="0" err="1"/>
              <a:t>Narateen</a:t>
            </a:r>
            <a:r>
              <a:rPr lang="en-US" dirty="0"/>
              <a:t> Twelve Step Workbook (B-220)</a:t>
            </a:r>
          </a:p>
          <a:p>
            <a:pPr marL="0" indent="0" algn="ctr">
              <a:buNone/>
            </a:pPr>
            <a:r>
              <a:rPr lang="en-US" dirty="0" err="1"/>
              <a:t>Narateen</a:t>
            </a:r>
            <a:r>
              <a:rPr lang="en-US" dirty="0"/>
              <a:t> Newcomer Booklet (includes little </a:t>
            </a:r>
            <a:r>
              <a:rPr lang="en-US"/>
              <a:t>blue booklet) (</a:t>
            </a:r>
            <a:r>
              <a:rPr lang="en-US" dirty="0"/>
              <a:t>P-130)</a:t>
            </a:r>
          </a:p>
          <a:p>
            <a:pPr marL="0" indent="0" algn="ctr">
              <a:buNone/>
            </a:pPr>
            <a:r>
              <a:rPr lang="en-US" dirty="0"/>
              <a:t>Thirty-One Days in </a:t>
            </a:r>
            <a:r>
              <a:rPr lang="en-US" dirty="0" err="1"/>
              <a:t>Narateen</a:t>
            </a:r>
            <a:r>
              <a:rPr lang="en-US" dirty="0"/>
              <a:t> Daily Reader Booklet (B-222)</a:t>
            </a:r>
          </a:p>
          <a:p>
            <a:pPr marL="0" indent="0" algn="ctr">
              <a:buNone/>
            </a:pPr>
            <a:r>
              <a:rPr lang="en-US" sz="1900" dirty="0"/>
              <a:t>All above also available as eBooks on </a:t>
            </a:r>
            <a:r>
              <a:rPr lang="en-US" sz="1900" dirty="0">
                <a:hlinkClick r:id="rId4"/>
              </a:rPr>
              <a:t>iBooks</a:t>
            </a:r>
            <a:r>
              <a:rPr lang="en-US" sz="1900" dirty="0"/>
              <a:t>, </a:t>
            </a:r>
            <a:r>
              <a:rPr lang="en-US" sz="1900" dirty="0">
                <a:hlinkClick r:id="rId5"/>
              </a:rPr>
              <a:t>Kindle</a:t>
            </a:r>
            <a:r>
              <a:rPr lang="en-US" sz="1900" dirty="0"/>
              <a:t>, </a:t>
            </a:r>
            <a:r>
              <a:rPr lang="en-US" sz="1900" dirty="0">
                <a:hlinkClick r:id="rId5"/>
              </a:rPr>
              <a:t>Google Play</a:t>
            </a:r>
            <a:r>
              <a:rPr lang="en-US" sz="1900" dirty="0"/>
              <a:t> and </a:t>
            </a:r>
            <a:r>
              <a:rPr lang="en-US" sz="1900" dirty="0">
                <a:hlinkClick r:id="rId6"/>
              </a:rPr>
              <a:t>Nook</a:t>
            </a:r>
            <a:endParaRPr lang="en-US" sz="1900" dirty="0"/>
          </a:p>
          <a:p>
            <a:pPr marL="0" indent="0" algn="ctr">
              <a:buNone/>
            </a:pPr>
            <a:r>
              <a:rPr lang="en-US" dirty="0"/>
              <a:t>Hope for Children of Alcoholics (A-004)</a:t>
            </a:r>
          </a:p>
          <a:p>
            <a:pPr marL="0" indent="0" algn="ctr">
              <a:buNone/>
            </a:pPr>
            <a:endParaRPr lang="en-US" sz="1900" dirty="0"/>
          </a:p>
        </p:txBody>
      </p:sp>
      <p:pic>
        <p:nvPicPr>
          <p:cNvPr id="4" name="Picture 4">
            <a:extLst>
              <a:ext uri="{FF2B5EF4-FFF2-40B4-BE49-F238E27FC236}">
                <a16:creationId xmlns:a16="http://schemas.microsoft.com/office/drawing/2014/main" id="{D49D391F-CFE5-8585-BB0B-C49CDBD50F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412" y="3962400"/>
            <a:ext cx="2286000" cy="2683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04D47BBF-838F-0C56-4A75-C98AAED6E2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8412" y="3962400"/>
            <a:ext cx="228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2AB9B2A-231E-2553-04EA-BE45C7627F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1612" y="3970637"/>
            <a:ext cx="228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 -Hope For Children of Alcoholics*">
            <a:extLst>
              <a:ext uri="{FF2B5EF4-FFF2-40B4-BE49-F238E27FC236}">
                <a16:creationId xmlns:a16="http://schemas.microsoft.com/office/drawing/2014/main" id="{A17A09A1-AA45-7C80-C25C-6BF8632D1C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4812" y="3970637"/>
            <a:ext cx="2286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2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76199"/>
            <a:ext cx="12188825" cy="1219200"/>
          </a:xfrm>
        </p:spPr>
        <p:txBody>
          <a:bodyPr/>
          <a:lstStyle/>
          <a:p>
            <a:pPr algn="ctr"/>
            <a:r>
              <a:rPr lang="en-US" sz="2400" b="1" dirty="0"/>
              <a:t>Seventh Tradition</a:t>
            </a:r>
            <a:br>
              <a:rPr lang="en-US" sz="2400" b="1" dirty="0"/>
            </a:br>
            <a:br>
              <a:rPr lang="en-US" dirty="0"/>
            </a:br>
            <a:r>
              <a:rPr lang="en-US" sz="1800" dirty="0"/>
              <a:t>Our seventh tradition states that every group ought to be fully self-supporting, declining outside contributions</a:t>
            </a:r>
          </a:p>
        </p:txBody>
      </p:sp>
      <p:sp>
        <p:nvSpPr>
          <p:cNvPr id="3" name="Text Placeholder 2"/>
          <p:cNvSpPr>
            <a:spLocks noGrp="1"/>
          </p:cNvSpPr>
          <p:nvPr>
            <p:ph type="body" sz="half" idx="2"/>
          </p:nvPr>
        </p:nvSpPr>
        <p:spPr>
          <a:xfrm>
            <a:off x="37306" y="990600"/>
            <a:ext cx="12151518" cy="2590801"/>
          </a:xfrm>
        </p:spPr>
        <p:txBody>
          <a:bodyPr/>
          <a:lstStyle/>
          <a:p>
            <a:endParaRPr lang="en-US" dirty="0"/>
          </a:p>
          <a:p>
            <a:r>
              <a:rPr lang="en-US" dirty="0"/>
              <a:t>To make a contribution to </a:t>
            </a:r>
            <a:r>
              <a:rPr lang="en-US"/>
              <a:t>the World </a:t>
            </a:r>
            <a:r>
              <a:rPr lang="en-US" dirty="0"/>
              <a:t>Region (</a:t>
            </a:r>
            <a:r>
              <a:rPr lang="en-US" dirty="0">
                <a:hlinkClick r:id="rId4"/>
              </a:rPr>
              <a:t>www.nar-anon.org/contribute-to-nar-anon</a:t>
            </a:r>
            <a:r>
              <a:rPr lang="en-US" dirty="0"/>
              <a:t>):</a:t>
            </a:r>
          </a:p>
        </p:txBody>
      </p:sp>
      <p:pic>
        <p:nvPicPr>
          <p:cNvPr id="2052" name="Picture 4">
            <a:extLst>
              <a:ext uri="{FF2B5EF4-FFF2-40B4-BE49-F238E27FC236}">
                <a16:creationId xmlns:a16="http://schemas.microsoft.com/office/drawing/2014/main" id="{F8E4B90C-14CE-1F0A-BED9-9AE9596FC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174554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7E7CFE-D7DD-3AFD-5D28-B17D1A0A02FD}"/>
              </a:ext>
            </a:extLst>
          </p:cNvPr>
          <p:cNvSpPr txBox="1"/>
          <p:nvPr/>
        </p:nvSpPr>
        <p:spPr>
          <a:xfrm>
            <a:off x="150812" y="3048000"/>
            <a:ext cx="11963400" cy="2139047"/>
          </a:xfrm>
          <a:prstGeom prst="rect">
            <a:avLst/>
          </a:prstGeom>
          <a:noFill/>
        </p:spPr>
        <p:txBody>
          <a:bodyPr wrap="square" rtlCol="0">
            <a:spAutoFit/>
          </a:bodyPr>
          <a:lstStyle/>
          <a:p>
            <a:pPr rtl="0">
              <a:spcBef>
                <a:spcPts val="600"/>
              </a:spcBef>
              <a:spcAft>
                <a:spcPts val="0"/>
              </a:spcAft>
            </a:pPr>
            <a:r>
              <a:rPr lang="en-US" dirty="0"/>
              <a:t>To make a contribution to the Local Region (</a:t>
            </a:r>
            <a:r>
              <a:rPr lang="de-DE" sz="1800" b="1" i="0" u="sng" strike="noStrike" dirty="0">
                <a:solidFill>
                  <a:srgbClr val="000000"/>
                </a:solidFill>
                <a:effectLst/>
                <a:latin typeface="Calibri" panose="020F0502020204030204" pitchFamily="34" charset="0"/>
                <a:hlinkClick r:id="rId6"/>
              </a:rPr>
              <a:t>https://www.naranonrm.org/donate</a:t>
            </a:r>
            <a:r>
              <a:rPr lang="de-DE" dirty="0"/>
              <a:t> </a:t>
            </a:r>
            <a:r>
              <a:rPr lang="de-DE" sz="1800" b="1" i="0" u="none" strike="noStrike" dirty="0">
                <a:solidFill>
                  <a:srgbClr val="000000"/>
                </a:solidFill>
                <a:effectLst/>
                <a:latin typeface="Calibri" panose="020F0502020204030204" pitchFamily="34" charset="0"/>
              </a:rPr>
              <a:t>and click “Donate”):</a:t>
            </a:r>
          </a:p>
          <a:p>
            <a:pPr rtl="0">
              <a:spcBef>
                <a:spcPts val="600"/>
              </a:spcBef>
              <a:spcAft>
                <a:spcPts val="0"/>
              </a:spcAft>
            </a:pPr>
            <a:endParaRPr lang="de-DE" sz="1800" b="1" i="0" u="none" strike="noStrike" dirty="0">
              <a:solidFill>
                <a:srgbClr val="000000"/>
              </a:solidFill>
              <a:effectLst/>
              <a:latin typeface="Calibri" panose="020F0502020204030204" pitchFamily="34" charset="0"/>
            </a:endParaRPr>
          </a:p>
          <a:p>
            <a:pPr rtl="0">
              <a:spcBef>
                <a:spcPts val="600"/>
              </a:spcBef>
              <a:spcAft>
                <a:spcPts val="0"/>
              </a:spcAft>
            </a:pPr>
            <a:endParaRPr lang="de-DE" b="1" dirty="0">
              <a:solidFill>
                <a:srgbClr val="000000"/>
              </a:solidFill>
              <a:latin typeface="Calibri" panose="020F0502020204030204" pitchFamily="34" charset="0"/>
            </a:endParaRPr>
          </a:p>
          <a:p>
            <a:pPr rtl="0">
              <a:spcBef>
                <a:spcPts val="600"/>
              </a:spcBef>
              <a:spcAft>
                <a:spcPts val="0"/>
              </a:spcAft>
            </a:pPr>
            <a:endParaRPr lang="de-DE" sz="1800" b="1" i="0" u="none" strike="noStrike" dirty="0">
              <a:solidFill>
                <a:srgbClr val="000000"/>
              </a:solidFill>
              <a:effectLst/>
              <a:latin typeface="Calibri" panose="020F0502020204030204" pitchFamily="34" charset="0"/>
            </a:endParaRPr>
          </a:p>
          <a:p>
            <a:pPr rtl="0">
              <a:spcBef>
                <a:spcPts val="600"/>
              </a:spcBef>
              <a:spcAft>
                <a:spcPts val="0"/>
              </a:spcAft>
            </a:pPr>
            <a:endParaRPr lang="de-DE" b="1" dirty="0">
              <a:solidFill>
                <a:srgbClr val="000000"/>
              </a:solidFill>
              <a:latin typeface="Calibri" panose="020F0502020204030204" pitchFamily="34" charset="0"/>
            </a:endParaRPr>
          </a:p>
          <a:p>
            <a:pPr rtl="0">
              <a:spcBef>
                <a:spcPts val="600"/>
              </a:spcBef>
              <a:spcAft>
                <a:spcPts val="0"/>
              </a:spcAft>
            </a:pPr>
            <a:endParaRPr lang="de-DE" sz="1800" b="1" i="0" u="none" strike="noStrike" dirty="0">
              <a:solidFill>
                <a:srgbClr val="000000"/>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319ABB48-CE08-2EE3-1614-5072CEF2D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3212" y="3505202"/>
            <a:ext cx="3276600" cy="3276599"/>
          </a:xfrm>
          <a:prstGeom prst="rect">
            <a:avLst/>
          </a:prstGeom>
        </p:spPr>
      </p:pic>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A5A88-CC2C-B2DE-AF53-815580AE9871}"/>
              </a:ext>
            </a:extLst>
          </p:cNvPr>
          <p:cNvSpPr>
            <a:spLocks noGrp="1"/>
          </p:cNvSpPr>
          <p:nvPr>
            <p:ph idx="1"/>
          </p:nvPr>
        </p:nvSpPr>
        <p:spPr>
          <a:xfrm>
            <a:off x="74612" y="1676400"/>
            <a:ext cx="12039600" cy="4495800"/>
          </a:xfrm>
        </p:spPr>
        <p:txBody>
          <a:bodyPr/>
          <a:lstStyle/>
          <a:p>
            <a:pPr marL="0" indent="0" algn="ctr">
              <a:buNone/>
            </a:pPr>
            <a:endParaRPr lang="en-US" b="1" dirty="0"/>
          </a:p>
          <a:p>
            <a:pPr marL="0" indent="0" algn="ctr">
              <a:buNone/>
            </a:pPr>
            <a:endParaRPr lang="en-US" b="1" dirty="0"/>
          </a:p>
          <a:p>
            <a:pPr marL="0" indent="0" algn="ctr">
              <a:buNone/>
            </a:pPr>
            <a:r>
              <a:rPr lang="en-US" sz="8000" b="1" dirty="0"/>
              <a:t>30 seconds remaining</a:t>
            </a:r>
          </a:p>
          <a:p>
            <a:pPr marL="0" indent="0" algn="ctr">
              <a:buNone/>
            </a:pPr>
            <a:endParaRPr lang="en-US" b="1" dirty="0"/>
          </a:p>
        </p:txBody>
      </p:sp>
    </p:spTree>
    <p:extLst>
      <p:ext uri="{BB962C8B-B14F-4D97-AF65-F5344CB8AC3E}">
        <p14:creationId xmlns:p14="http://schemas.microsoft.com/office/powerpoint/2010/main" val="213862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A5A88-CC2C-B2DE-AF53-815580AE9871}"/>
              </a:ext>
            </a:extLst>
          </p:cNvPr>
          <p:cNvSpPr>
            <a:spLocks noGrp="1"/>
          </p:cNvSpPr>
          <p:nvPr>
            <p:ph idx="1"/>
          </p:nvPr>
        </p:nvSpPr>
        <p:spPr>
          <a:xfrm>
            <a:off x="74612" y="1676400"/>
            <a:ext cx="12039600" cy="4495800"/>
          </a:xfrm>
        </p:spPr>
        <p:txBody>
          <a:bodyPr/>
          <a:lstStyle/>
          <a:p>
            <a:pPr marL="0" indent="0" algn="ctr">
              <a:buNone/>
            </a:pPr>
            <a:endParaRPr lang="en-US" b="1" dirty="0"/>
          </a:p>
          <a:p>
            <a:pPr marL="0" indent="0" algn="ctr">
              <a:buNone/>
            </a:pPr>
            <a:endParaRPr lang="en-US" b="1" dirty="0"/>
          </a:p>
          <a:p>
            <a:pPr marL="0" indent="0" algn="ctr">
              <a:buNone/>
            </a:pPr>
            <a:r>
              <a:rPr lang="en-US" sz="7600" b="1" dirty="0"/>
              <a:t>Please wrap up your share</a:t>
            </a:r>
          </a:p>
          <a:p>
            <a:pPr marL="0" indent="0" algn="ctr">
              <a:buNone/>
            </a:pPr>
            <a:endParaRPr lang="en-US" b="1" dirty="0"/>
          </a:p>
        </p:txBody>
      </p:sp>
    </p:spTree>
    <p:extLst>
      <p:ext uri="{BB962C8B-B14F-4D97-AF65-F5344CB8AC3E}">
        <p14:creationId xmlns:p14="http://schemas.microsoft.com/office/powerpoint/2010/main" val="23169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685800"/>
          </a:xfrm>
        </p:spPr>
        <p:txBody>
          <a:bodyPr>
            <a:normAutofit/>
          </a:bodyPr>
          <a:lstStyle/>
          <a:p>
            <a:pPr algn="ctr"/>
            <a:r>
              <a:rPr lang="en-US" sz="2600" dirty="0"/>
              <a:t>The Twelve Steps of Nar-Anon Family Groups</a:t>
            </a:r>
          </a:p>
        </p:txBody>
      </p:sp>
      <p:sp>
        <p:nvSpPr>
          <p:cNvPr id="8" name="Content Placeholder 7">
            <a:extLst>
              <a:ext uri="{FF2B5EF4-FFF2-40B4-BE49-F238E27FC236}">
                <a16:creationId xmlns:a16="http://schemas.microsoft.com/office/drawing/2014/main" id="{014026AA-FC50-5218-8918-9BA828910F82}"/>
              </a:ext>
            </a:extLst>
          </p:cNvPr>
          <p:cNvSpPr>
            <a:spLocks noGrp="1"/>
          </p:cNvSpPr>
          <p:nvPr>
            <p:ph sz="half" idx="2"/>
          </p:nvPr>
        </p:nvSpPr>
        <p:spPr>
          <a:xfrm>
            <a:off x="0" y="685800"/>
            <a:ext cx="12188825" cy="6172200"/>
          </a:xfrm>
        </p:spPr>
        <p:txBody>
          <a:bodyPr>
            <a:normAutofit lnSpcReduction="10000"/>
          </a:bodyPr>
          <a:lstStyle/>
          <a:p>
            <a:pPr marL="457200" indent="-457200">
              <a:buFont typeface="+mj-lt"/>
              <a:buAutoNum type="arabicPeriod"/>
            </a:pPr>
            <a:endParaRPr lang="en-US" sz="1800" dirty="0"/>
          </a:p>
          <a:p>
            <a:pPr marL="457200" indent="-457200">
              <a:buFont typeface="+mj-lt"/>
              <a:buAutoNum type="arabicPeriod"/>
            </a:pPr>
            <a:r>
              <a:rPr lang="en-US" sz="1800" dirty="0"/>
              <a:t>We admitted we were powerless over the addict – that our lives had become unmanageable</a:t>
            </a:r>
          </a:p>
          <a:p>
            <a:pPr marL="457200" indent="-457200">
              <a:buFont typeface="+mj-lt"/>
              <a:buAutoNum type="arabicPeriod"/>
            </a:pPr>
            <a:r>
              <a:rPr lang="en-US" sz="1800" dirty="0"/>
              <a:t>Came to believe that a Power greater than ourselves could restore us to sanity.</a:t>
            </a:r>
          </a:p>
          <a:p>
            <a:pPr marL="457200" indent="-457200">
              <a:buFont typeface="+mj-lt"/>
              <a:buAutoNum type="arabicPeriod"/>
            </a:pPr>
            <a:r>
              <a:rPr lang="en-US" sz="1800" dirty="0"/>
              <a:t>Made a decision to turn our will and our lives over to the care of God as we </a:t>
            </a:r>
            <a:r>
              <a:rPr lang="en-US" sz="1800" i="1" dirty="0"/>
              <a:t>understood</a:t>
            </a:r>
            <a:r>
              <a:rPr lang="en-US" sz="1800" dirty="0"/>
              <a:t> Him.</a:t>
            </a:r>
          </a:p>
          <a:p>
            <a:pPr marL="457200" indent="-457200">
              <a:buFont typeface="+mj-lt"/>
              <a:buAutoNum type="arabicPeriod"/>
            </a:pPr>
            <a:r>
              <a:rPr lang="en-US" sz="1800" dirty="0"/>
              <a:t>Made a searching and fearless moral inventory of ourselves.</a:t>
            </a:r>
          </a:p>
          <a:p>
            <a:pPr marL="457200" indent="-457200">
              <a:buFont typeface="+mj-lt"/>
              <a:buAutoNum type="arabicPeriod"/>
            </a:pPr>
            <a:r>
              <a:rPr lang="en-US" sz="1800" dirty="0"/>
              <a:t>Admitted to God, to ourselves, and to another human being the exact nature of our wrongs.</a:t>
            </a:r>
          </a:p>
          <a:p>
            <a:pPr marL="457200" indent="-457200">
              <a:buFont typeface="+mj-lt"/>
              <a:buAutoNum type="arabicPeriod"/>
            </a:pPr>
            <a:r>
              <a:rPr lang="en-US" sz="1800" dirty="0"/>
              <a:t>Were entirely ready to have God remove all these defects of character.</a:t>
            </a:r>
          </a:p>
          <a:p>
            <a:pPr marL="457200" indent="-457200">
              <a:buFont typeface="+mj-lt"/>
              <a:buAutoNum type="arabicPeriod"/>
            </a:pPr>
            <a:r>
              <a:rPr lang="en-US" sz="1800" dirty="0"/>
              <a:t>Humbly asked Him to remove our shortcomings.</a:t>
            </a:r>
          </a:p>
          <a:p>
            <a:pPr marL="457200" indent="-457200">
              <a:buFont typeface="+mj-lt"/>
              <a:buAutoNum type="arabicPeriod"/>
            </a:pPr>
            <a:r>
              <a:rPr lang="en-US" sz="1800" dirty="0"/>
              <a:t>Made a list of all persons we had harmed and became willing to make amends to them all.</a:t>
            </a:r>
          </a:p>
          <a:p>
            <a:pPr marL="457200" indent="-457200">
              <a:buFont typeface="+mj-lt"/>
              <a:buAutoNum type="arabicPeriod"/>
            </a:pPr>
            <a:r>
              <a:rPr lang="en-US" sz="1800" dirty="0"/>
              <a:t>Made direct amends to such people wherever possible except when to do so would injure them or others.</a:t>
            </a:r>
          </a:p>
          <a:p>
            <a:pPr marL="457200" indent="-457200">
              <a:buFont typeface="+mj-lt"/>
              <a:buAutoNum type="arabicPeriod"/>
            </a:pPr>
            <a:r>
              <a:rPr lang="en-US" sz="1800" dirty="0"/>
              <a:t>Continued to take personal inventory and when we were wrong promptly admitted it.</a:t>
            </a:r>
          </a:p>
          <a:p>
            <a:pPr marL="457200" indent="-457200">
              <a:buFont typeface="+mj-lt"/>
              <a:buAutoNum type="arabicPeriod"/>
            </a:pPr>
            <a:r>
              <a:rPr lang="en-US" sz="1800" dirty="0"/>
              <a:t>Sought through prayer and meditation to improve our conscious contact with God as we understood Him, praying only for knowledge of His will for us and the power to carry it out.</a:t>
            </a:r>
          </a:p>
          <a:p>
            <a:pPr marL="457200" indent="-457200">
              <a:buFont typeface="+mj-lt"/>
              <a:buAutoNum type="arabicPeriod"/>
            </a:pPr>
            <a:r>
              <a:rPr lang="en-US" sz="1800" dirty="0"/>
              <a:t>Having had a spiritual awakening as a result of these steps, we tried to carry this message to others, and to practice these principles in all our affairs.</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762998" cy="3048000"/>
          </a:xfrm>
        </p:spPr>
        <p:txBody>
          <a:bodyPr>
            <a:normAutofit fontScale="90000"/>
          </a:bodyPr>
          <a:lstStyle/>
          <a:p>
            <a:pPr algn="ctr"/>
            <a:r>
              <a:rPr lang="en-US" dirty="0"/>
              <a:t>Serenity Prayer (we)</a:t>
            </a:r>
            <a:br>
              <a:rPr lang="en-US" dirty="0"/>
            </a:br>
            <a:br>
              <a:rPr lang="en-US" dirty="0"/>
            </a:br>
            <a:br>
              <a:rPr lang="en-US" dirty="0"/>
            </a:br>
            <a:endParaRPr lang="en-US" dirty="0"/>
          </a:p>
        </p:txBody>
      </p:sp>
      <p:sp>
        <p:nvSpPr>
          <p:cNvPr id="3" name="Subtitle 2"/>
          <p:cNvSpPr>
            <a:spLocks noGrp="1"/>
          </p:cNvSpPr>
          <p:nvPr>
            <p:ph type="subTitle" idx="1"/>
          </p:nvPr>
        </p:nvSpPr>
        <p:spPr>
          <a:xfrm>
            <a:off x="1293813" y="2057400"/>
            <a:ext cx="8534399" cy="3657600"/>
          </a:xfrm>
        </p:spPr>
        <p:txBody>
          <a:bodyPr/>
          <a:lstStyle/>
          <a:p>
            <a:pPr algn="ctr">
              <a:lnSpc>
                <a:spcPct val="200000"/>
              </a:lnSpc>
            </a:pPr>
            <a:r>
              <a:rPr lang="en-US" dirty="0"/>
              <a:t>God, grant us the serenity to accept</a:t>
            </a:r>
          </a:p>
          <a:p>
            <a:pPr algn="ctr">
              <a:lnSpc>
                <a:spcPct val="200000"/>
              </a:lnSpc>
            </a:pPr>
            <a:r>
              <a:rPr lang="en-US" dirty="0"/>
              <a:t>the things we cannot change,</a:t>
            </a:r>
          </a:p>
          <a:p>
            <a:pPr algn="ctr">
              <a:lnSpc>
                <a:spcPct val="200000"/>
              </a:lnSpc>
            </a:pPr>
            <a:r>
              <a:rPr lang="en-US" dirty="0"/>
              <a:t>the courage to change the things we can,</a:t>
            </a:r>
          </a:p>
          <a:p>
            <a:pPr algn="ctr">
              <a:lnSpc>
                <a:spcPct val="200000"/>
              </a:lnSpc>
            </a:pPr>
            <a:r>
              <a:rPr lang="en-US" dirty="0"/>
              <a:t>and the wisdom to know the difference</a:t>
            </a:r>
          </a:p>
        </p:txBody>
      </p:sp>
    </p:spTree>
    <p:extLst>
      <p:ext uri="{BB962C8B-B14F-4D97-AF65-F5344CB8AC3E}">
        <p14:creationId xmlns:p14="http://schemas.microsoft.com/office/powerpoint/2010/main" val="134851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762998" cy="3048000"/>
          </a:xfrm>
        </p:spPr>
        <p:txBody>
          <a:bodyPr>
            <a:normAutofit fontScale="90000"/>
          </a:bodyPr>
          <a:lstStyle/>
          <a:p>
            <a:pPr algn="ctr"/>
            <a:r>
              <a:rPr lang="en-US" dirty="0"/>
              <a:t>Serenity Prayer (me)</a:t>
            </a:r>
            <a:br>
              <a:rPr lang="en-US" dirty="0"/>
            </a:br>
            <a:br>
              <a:rPr lang="en-US" dirty="0"/>
            </a:br>
            <a:br>
              <a:rPr lang="en-US" dirty="0"/>
            </a:br>
            <a:endParaRPr lang="en-US" dirty="0"/>
          </a:p>
        </p:txBody>
      </p:sp>
      <p:sp>
        <p:nvSpPr>
          <p:cNvPr id="3" name="Subtitle 2"/>
          <p:cNvSpPr>
            <a:spLocks noGrp="1"/>
          </p:cNvSpPr>
          <p:nvPr>
            <p:ph type="subTitle" idx="1"/>
          </p:nvPr>
        </p:nvSpPr>
        <p:spPr>
          <a:xfrm>
            <a:off x="1293813" y="2057400"/>
            <a:ext cx="8534399" cy="3657600"/>
          </a:xfrm>
        </p:spPr>
        <p:txBody>
          <a:bodyPr/>
          <a:lstStyle/>
          <a:p>
            <a:pPr algn="ctr">
              <a:lnSpc>
                <a:spcPct val="200000"/>
              </a:lnSpc>
            </a:pPr>
            <a:r>
              <a:rPr lang="en-US" dirty="0"/>
              <a:t>God, grant me the serenity to accept</a:t>
            </a:r>
          </a:p>
          <a:p>
            <a:pPr algn="ctr">
              <a:lnSpc>
                <a:spcPct val="200000"/>
              </a:lnSpc>
            </a:pPr>
            <a:r>
              <a:rPr lang="en-US" dirty="0"/>
              <a:t>the people I cannot change,</a:t>
            </a:r>
          </a:p>
          <a:p>
            <a:pPr algn="ctr">
              <a:lnSpc>
                <a:spcPct val="200000"/>
              </a:lnSpc>
            </a:pPr>
            <a:r>
              <a:rPr lang="en-US" dirty="0"/>
              <a:t>the courage to change the One I can,</a:t>
            </a:r>
          </a:p>
          <a:p>
            <a:pPr algn="ctr">
              <a:lnSpc>
                <a:spcPct val="200000"/>
              </a:lnSpc>
            </a:pPr>
            <a:r>
              <a:rPr lang="en-US" dirty="0"/>
              <a:t>and the wisdom to know it’s Me</a:t>
            </a:r>
          </a:p>
        </p:txBody>
      </p:sp>
    </p:spTree>
    <p:extLst>
      <p:ext uri="{BB962C8B-B14F-4D97-AF65-F5344CB8AC3E}">
        <p14:creationId xmlns:p14="http://schemas.microsoft.com/office/powerpoint/2010/main" val="368380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D15B-0AE2-CB9C-E101-2DE665E1BBF6}"/>
              </a:ext>
            </a:extLst>
          </p:cNvPr>
          <p:cNvSpPr>
            <a:spLocks noGrp="1"/>
          </p:cNvSpPr>
          <p:nvPr>
            <p:ph type="title"/>
          </p:nvPr>
        </p:nvSpPr>
        <p:spPr>
          <a:xfrm>
            <a:off x="1293813" y="1066800"/>
            <a:ext cx="9601200" cy="457200"/>
          </a:xfrm>
        </p:spPr>
        <p:txBody>
          <a:bodyPr>
            <a:normAutofit/>
          </a:bodyPr>
          <a:lstStyle/>
          <a:p>
            <a:pPr algn="ctr"/>
            <a:r>
              <a:rPr lang="en-US" sz="2400" b="1" dirty="0"/>
              <a:t>Third Step Prayer</a:t>
            </a:r>
          </a:p>
        </p:txBody>
      </p:sp>
      <p:sp>
        <p:nvSpPr>
          <p:cNvPr id="3" name="Content Placeholder 2">
            <a:extLst>
              <a:ext uri="{FF2B5EF4-FFF2-40B4-BE49-F238E27FC236}">
                <a16:creationId xmlns:a16="http://schemas.microsoft.com/office/drawing/2014/main" id="{EB4CB71D-92C3-FEE6-D99F-6EA330FF59F1}"/>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Higher Power,</a:t>
            </a:r>
          </a:p>
          <a:p>
            <a:pPr marL="0" indent="0" algn="ctr">
              <a:buNone/>
            </a:pPr>
            <a:r>
              <a:rPr lang="en-US" dirty="0"/>
              <a:t>Guide me on my journey to peace and serenity</a:t>
            </a:r>
          </a:p>
          <a:p>
            <a:pPr marL="0" indent="0" algn="ctr">
              <a:buNone/>
            </a:pPr>
            <a:r>
              <a:rPr lang="en-US" dirty="0"/>
              <a:t>Help me to let go of self will</a:t>
            </a:r>
          </a:p>
          <a:p>
            <a:pPr marL="0" indent="0" algn="ctr">
              <a:buNone/>
            </a:pPr>
            <a:r>
              <a:rPr lang="en-US" dirty="0"/>
              <a:t>and turn my life over to your care.</a:t>
            </a:r>
          </a:p>
        </p:txBody>
      </p:sp>
    </p:spTree>
    <p:extLst>
      <p:ext uri="{BB962C8B-B14F-4D97-AF65-F5344CB8AC3E}">
        <p14:creationId xmlns:p14="http://schemas.microsoft.com/office/powerpoint/2010/main" val="5872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5EB3-7D30-08F4-7BB8-6C360E010267}"/>
              </a:ext>
            </a:extLst>
          </p:cNvPr>
          <p:cNvSpPr>
            <a:spLocks noGrp="1"/>
          </p:cNvSpPr>
          <p:nvPr>
            <p:ph type="title"/>
          </p:nvPr>
        </p:nvSpPr>
        <p:spPr>
          <a:xfrm>
            <a:off x="1293813" y="381000"/>
            <a:ext cx="9601200" cy="914400"/>
          </a:xfrm>
        </p:spPr>
        <p:txBody>
          <a:bodyPr>
            <a:normAutofit/>
          </a:bodyPr>
          <a:lstStyle/>
          <a:p>
            <a:pPr algn="ctr"/>
            <a:r>
              <a:rPr lang="en-US" sz="2400" b="1" dirty="0"/>
              <a:t>Prayer for the Growth of Our Fellowship</a:t>
            </a:r>
          </a:p>
        </p:txBody>
      </p:sp>
      <p:sp>
        <p:nvSpPr>
          <p:cNvPr id="3" name="Content Placeholder 2">
            <a:extLst>
              <a:ext uri="{FF2B5EF4-FFF2-40B4-BE49-F238E27FC236}">
                <a16:creationId xmlns:a16="http://schemas.microsoft.com/office/drawing/2014/main" id="{1F0CF1D3-5F85-4667-7546-B53D6500A7BD}"/>
              </a:ext>
            </a:extLst>
          </p:cNvPr>
          <p:cNvSpPr>
            <a:spLocks noGrp="1"/>
          </p:cNvSpPr>
          <p:nvPr>
            <p:ph idx="1"/>
          </p:nvPr>
        </p:nvSpPr>
        <p:spPr>
          <a:xfrm>
            <a:off x="74612" y="1676400"/>
            <a:ext cx="12114213" cy="4495800"/>
          </a:xfrm>
        </p:spPr>
        <p:txBody>
          <a:bodyPr>
            <a:normAutofit/>
          </a:bodyPr>
          <a:lstStyle/>
          <a:p>
            <a:pPr marL="0" indent="0">
              <a:lnSpc>
                <a:spcPct val="150000"/>
              </a:lnSpc>
              <a:buNone/>
            </a:pPr>
            <a:r>
              <a:rPr lang="en-US" sz="1800" dirty="0"/>
              <a:t>God, we thank you for the peace and serenity we are finding as we learn to put our addicts in Your hands, one day at a time, and cease trying to change them. We are grateful that You helped us to find our way here, and we ask that You help those still alone and in pain because of the addiction of a friend or loved one.  Please help them to find their way to these rooms, so that we may give back the gifts we have been so freely given, as well as give us a chance to share our experience, strength, and hope with those suffering the isolation created by living with an addict. As we try to reach out to others with our fellowship, help us to be ever mindful of our traditions. We are trusting in Your love and concern for our addicts and us, and we ask that You help us to search always for Your will for us and for those we care about.</a:t>
            </a:r>
          </a:p>
        </p:txBody>
      </p:sp>
    </p:spTree>
    <p:extLst>
      <p:ext uri="{BB962C8B-B14F-4D97-AF65-F5344CB8AC3E}">
        <p14:creationId xmlns:p14="http://schemas.microsoft.com/office/powerpoint/2010/main" val="120096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AE9BC8-D2C6-013C-7A0E-9D319A20F2D9}"/>
              </a:ext>
            </a:extLst>
          </p:cNvPr>
          <p:cNvSpPr txBox="1"/>
          <p:nvPr/>
        </p:nvSpPr>
        <p:spPr>
          <a:xfrm>
            <a:off x="0" y="762000"/>
            <a:ext cx="12188825" cy="5299912"/>
          </a:xfrm>
          <a:prstGeom prst="rect">
            <a:avLst/>
          </a:prstGeom>
          <a:noFill/>
        </p:spPr>
        <p:txBody>
          <a:bodyPr wrap="square" rtlCol="0">
            <a:spAutoFit/>
          </a:bodyPr>
          <a:lstStyle/>
          <a:p>
            <a:pPr algn="ctr">
              <a:lnSpc>
                <a:spcPct val="90000"/>
              </a:lnSpc>
            </a:pPr>
            <a:r>
              <a:rPr lang="en-US" sz="2400" b="1" dirty="0"/>
              <a:t>On Friendship – Nar-Anon Style</a:t>
            </a:r>
          </a:p>
          <a:p>
            <a:pPr algn="ctr">
              <a:lnSpc>
                <a:spcPct val="150000"/>
              </a:lnSpc>
            </a:pPr>
            <a:endParaRPr lang="en-US" sz="2400" b="1" dirty="0"/>
          </a:p>
          <a:p>
            <a:pPr algn="ctr">
              <a:lnSpc>
                <a:spcPct val="150000"/>
              </a:lnSpc>
            </a:pPr>
            <a:r>
              <a:rPr lang="en-US" dirty="0"/>
              <a:t>“Oh, the comfort – the inexpressible comfort</a:t>
            </a:r>
          </a:p>
          <a:p>
            <a:pPr algn="ctr">
              <a:lnSpc>
                <a:spcPct val="150000"/>
              </a:lnSpc>
            </a:pPr>
            <a:r>
              <a:rPr lang="en-US" dirty="0"/>
              <a:t>of feeling safe with a person –</a:t>
            </a:r>
          </a:p>
          <a:p>
            <a:pPr algn="ctr">
              <a:lnSpc>
                <a:spcPct val="150000"/>
              </a:lnSpc>
            </a:pPr>
            <a:r>
              <a:rPr lang="en-US" dirty="0"/>
              <a:t>having neither to weigh thoughts nor measure words, </a:t>
            </a:r>
          </a:p>
          <a:p>
            <a:pPr algn="ctr">
              <a:lnSpc>
                <a:spcPct val="150000"/>
              </a:lnSpc>
            </a:pPr>
            <a:r>
              <a:rPr lang="en-US" dirty="0"/>
              <a:t>but pouring them all right out</a:t>
            </a:r>
          </a:p>
          <a:p>
            <a:pPr algn="ctr">
              <a:lnSpc>
                <a:spcPct val="150000"/>
              </a:lnSpc>
            </a:pPr>
            <a:r>
              <a:rPr lang="en-US" dirty="0"/>
              <a:t>just as they are, chaff and grain together</a:t>
            </a:r>
          </a:p>
          <a:p>
            <a:pPr algn="ctr">
              <a:lnSpc>
                <a:spcPct val="150000"/>
              </a:lnSpc>
            </a:pPr>
            <a:r>
              <a:rPr lang="en-US" dirty="0"/>
              <a:t>certain that a faithful hand will take and sift them.</a:t>
            </a:r>
          </a:p>
          <a:p>
            <a:pPr algn="ctr">
              <a:lnSpc>
                <a:spcPct val="150000"/>
              </a:lnSpc>
            </a:pPr>
            <a:r>
              <a:rPr lang="en-US" dirty="0"/>
              <a:t>keep what is worth keeping,</a:t>
            </a:r>
          </a:p>
          <a:p>
            <a:pPr algn="ctr">
              <a:lnSpc>
                <a:spcPct val="150000"/>
              </a:lnSpc>
            </a:pPr>
            <a:r>
              <a:rPr lang="en-US" dirty="0"/>
              <a:t>and then with the breath of kindness, blow the rest away.”</a:t>
            </a:r>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 Dinah Craik, A Life for a Life, 1859</a:t>
            </a:r>
          </a:p>
        </p:txBody>
      </p:sp>
    </p:spTree>
    <p:extLst>
      <p:ext uri="{BB962C8B-B14F-4D97-AF65-F5344CB8AC3E}">
        <p14:creationId xmlns:p14="http://schemas.microsoft.com/office/powerpoint/2010/main" val="100712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FD7-1960-34B9-0940-11B80AE626ED}"/>
              </a:ext>
            </a:extLst>
          </p:cNvPr>
          <p:cNvSpPr>
            <a:spLocks noGrp="1"/>
          </p:cNvSpPr>
          <p:nvPr>
            <p:ph type="title"/>
          </p:nvPr>
        </p:nvSpPr>
        <p:spPr>
          <a:xfrm>
            <a:off x="1293813" y="152400"/>
            <a:ext cx="9601200" cy="762000"/>
          </a:xfrm>
        </p:spPr>
        <p:txBody>
          <a:bodyPr>
            <a:normAutofit/>
          </a:bodyPr>
          <a:lstStyle/>
          <a:p>
            <a:pPr algn="ctr"/>
            <a:r>
              <a:rPr lang="en-US" sz="2400" b="1" dirty="0"/>
              <a:t>Look To This Day </a:t>
            </a:r>
            <a:br>
              <a:rPr lang="en-US" sz="2400" b="1" dirty="0"/>
            </a:br>
            <a:r>
              <a:rPr lang="en-US" sz="2400" b="1" dirty="0"/>
              <a:t>(The Twenty-Four-Hour Program)</a:t>
            </a:r>
          </a:p>
        </p:txBody>
      </p:sp>
      <p:sp>
        <p:nvSpPr>
          <p:cNvPr id="3" name="Content Placeholder 2">
            <a:extLst>
              <a:ext uri="{FF2B5EF4-FFF2-40B4-BE49-F238E27FC236}">
                <a16:creationId xmlns:a16="http://schemas.microsoft.com/office/drawing/2014/main" id="{8D8268A3-7883-5209-F820-88E17902495B}"/>
              </a:ext>
            </a:extLst>
          </p:cNvPr>
          <p:cNvSpPr>
            <a:spLocks noGrp="1"/>
          </p:cNvSpPr>
          <p:nvPr>
            <p:ph idx="1"/>
          </p:nvPr>
        </p:nvSpPr>
        <p:spPr>
          <a:xfrm>
            <a:off x="0" y="914400"/>
            <a:ext cx="12114211" cy="5943600"/>
          </a:xfrm>
        </p:spPr>
        <p:txBody>
          <a:bodyPr>
            <a:normAutofit fontScale="40000" lnSpcReduction="20000"/>
          </a:bodyPr>
          <a:lstStyle/>
          <a:p>
            <a:pPr marL="0" indent="0">
              <a:buNone/>
            </a:pPr>
            <a:endParaRPr lang="en-US" dirty="0"/>
          </a:p>
          <a:p>
            <a:pPr marL="0" indent="0" algn="ctr">
              <a:buNone/>
            </a:pPr>
            <a:r>
              <a:rPr lang="en-US" sz="4500" dirty="0"/>
              <a:t>Look to this day!</a:t>
            </a:r>
          </a:p>
          <a:p>
            <a:pPr marL="0" indent="0" algn="ctr">
              <a:buNone/>
            </a:pPr>
            <a:r>
              <a:rPr lang="en-US" sz="4500" dirty="0"/>
              <a:t>For it is life, the very life of life.</a:t>
            </a:r>
          </a:p>
          <a:p>
            <a:pPr marL="0" indent="0" algn="ctr">
              <a:buNone/>
            </a:pPr>
            <a:r>
              <a:rPr lang="en-US" sz="4500" dirty="0"/>
              <a:t>In its brief course lie all the verities </a:t>
            </a:r>
          </a:p>
          <a:p>
            <a:pPr marL="0" indent="0" algn="ctr">
              <a:buNone/>
            </a:pPr>
            <a:r>
              <a:rPr lang="en-US" sz="4500" dirty="0"/>
              <a:t>and realities of your existence.</a:t>
            </a:r>
          </a:p>
          <a:p>
            <a:pPr marL="0" indent="0" algn="ctr">
              <a:buNone/>
            </a:pPr>
            <a:r>
              <a:rPr lang="en-US" sz="4500" dirty="0"/>
              <a:t>The bliss of growth,</a:t>
            </a:r>
          </a:p>
          <a:p>
            <a:pPr marL="0" indent="0" algn="ctr">
              <a:buNone/>
            </a:pPr>
            <a:r>
              <a:rPr lang="en-US" sz="4500" dirty="0"/>
              <a:t>The glory of action,</a:t>
            </a:r>
          </a:p>
          <a:p>
            <a:pPr marL="0" indent="0" algn="ctr">
              <a:buNone/>
            </a:pPr>
            <a:r>
              <a:rPr lang="en-US" sz="4500" dirty="0"/>
              <a:t>The splendor of beauty</a:t>
            </a:r>
          </a:p>
          <a:p>
            <a:pPr marL="0" indent="0" algn="ctr">
              <a:buNone/>
            </a:pPr>
            <a:r>
              <a:rPr lang="en-US" sz="4500" dirty="0"/>
              <a:t>For yesterday is but a dream</a:t>
            </a:r>
          </a:p>
          <a:p>
            <a:pPr marL="0" indent="0" algn="ctr">
              <a:buNone/>
            </a:pPr>
            <a:r>
              <a:rPr lang="en-US" sz="4500" dirty="0"/>
              <a:t>And tomorrow only a vision;</a:t>
            </a:r>
          </a:p>
          <a:p>
            <a:pPr marL="0" indent="0" algn="ctr">
              <a:buNone/>
            </a:pPr>
            <a:r>
              <a:rPr lang="en-US" sz="4500" dirty="0"/>
              <a:t>But today well-lived, makes</a:t>
            </a:r>
          </a:p>
          <a:p>
            <a:pPr marL="0" indent="0" algn="ctr">
              <a:buNone/>
            </a:pPr>
            <a:r>
              <a:rPr lang="en-US" sz="4500" dirty="0"/>
              <a:t>Every yesterday a dream of happiness,</a:t>
            </a:r>
          </a:p>
          <a:p>
            <a:pPr marL="0" indent="0" algn="ctr">
              <a:buNone/>
            </a:pPr>
            <a:r>
              <a:rPr lang="en-US" sz="4500" dirty="0"/>
              <a:t>And every tomorrow a vision of hope.</a:t>
            </a:r>
          </a:p>
          <a:p>
            <a:pPr marL="0" indent="0" algn="ctr">
              <a:buNone/>
            </a:pPr>
            <a:r>
              <a:rPr lang="en-US" sz="4500" dirty="0"/>
              <a:t>Look well, therefore, to this day;</a:t>
            </a:r>
          </a:p>
          <a:p>
            <a:pPr marL="0" indent="0" algn="ctr">
              <a:buNone/>
            </a:pPr>
            <a:r>
              <a:rPr lang="en-US" sz="4500" dirty="0"/>
              <a:t>Such is the </a:t>
            </a:r>
            <a:r>
              <a:rPr lang="en-US" sz="4500"/>
              <a:t>salutation of </a:t>
            </a:r>
            <a:r>
              <a:rPr lang="en-US" sz="4500" dirty="0"/>
              <a:t>the dawn!</a:t>
            </a:r>
          </a:p>
        </p:txBody>
      </p:sp>
    </p:spTree>
    <p:extLst>
      <p:ext uri="{BB962C8B-B14F-4D97-AF65-F5344CB8AC3E}">
        <p14:creationId xmlns:p14="http://schemas.microsoft.com/office/powerpoint/2010/main" val="380807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76200"/>
            <a:ext cx="9601200" cy="533400"/>
          </a:xfrm>
        </p:spPr>
        <p:txBody>
          <a:bodyPr>
            <a:normAutofit/>
          </a:bodyPr>
          <a:lstStyle/>
          <a:p>
            <a:pPr algn="ctr"/>
            <a:r>
              <a:rPr lang="en-US" sz="2400" b="1" dirty="0"/>
              <a:t>The Twelve Traditions of Nar-Anon Family Groups</a:t>
            </a:r>
          </a:p>
        </p:txBody>
      </p:sp>
      <p:sp>
        <p:nvSpPr>
          <p:cNvPr id="6" name="Content Placeholder 5">
            <a:extLst>
              <a:ext uri="{FF2B5EF4-FFF2-40B4-BE49-F238E27FC236}">
                <a16:creationId xmlns:a16="http://schemas.microsoft.com/office/drawing/2014/main" id="{0416E5BF-0564-DB15-0D03-E2B6342C77AB}"/>
              </a:ext>
            </a:extLst>
          </p:cNvPr>
          <p:cNvSpPr>
            <a:spLocks noGrp="1"/>
          </p:cNvSpPr>
          <p:nvPr>
            <p:ph sz="half" idx="2"/>
          </p:nvPr>
        </p:nvSpPr>
        <p:spPr>
          <a:xfrm>
            <a:off x="-1" y="609600"/>
            <a:ext cx="12188825" cy="6248399"/>
          </a:xfrm>
        </p:spPr>
        <p:txBody>
          <a:bodyPr>
            <a:normAutofit/>
          </a:bodyPr>
          <a:lstStyle/>
          <a:p>
            <a:pPr marL="0" indent="0" algn="ctr">
              <a:buNone/>
            </a:pPr>
            <a:r>
              <a:rPr lang="en-US" sz="1800" dirty="0"/>
              <a:t>Our group experience suggests that the unity of the Nar-Anon Family Groups depends upon our adherence to these traditions.</a:t>
            </a:r>
          </a:p>
          <a:p>
            <a:pPr marL="457200" indent="-457200">
              <a:buFont typeface="+mj-lt"/>
              <a:buAutoNum type="arabicPeriod"/>
            </a:pPr>
            <a:r>
              <a:rPr lang="en-US" sz="1800" dirty="0"/>
              <a:t>Our common welfare should come first; personal progress for the greatest number depends on unity.</a:t>
            </a:r>
          </a:p>
          <a:p>
            <a:pPr marL="457200" indent="-457200">
              <a:buFont typeface="+mj-lt"/>
              <a:buAutoNum type="arabicPeriod"/>
            </a:pPr>
            <a:r>
              <a:rPr lang="en-US" sz="1800" dirty="0"/>
              <a:t>For our group purposes there is but one authority – a loving God as He may express Himself in our group conscience. Our leaders are but trusted servants – they do not govern.</a:t>
            </a:r>
          </a:p>
          <a:p>
            <a:pPr marL="457200" indent="-457200">
              <a:buFont typeface="+mj-lt"/>
              <a:buAutoNum type="arabicPeriod"/>
            </a:pPr>
            <a:r>
              <a:rPr lang="en-US" sz="1800" dirty="0"/>
              <a:t>The relatives of addicts, when gathered for mutual aid, may call themselves a Nar-Anon Family Group, provided that as a group, they have no other affiliation.  The only requirement for membership is that there be a problem of addiction in a relative or friend.</a:t>
            </a:r>
          </a:p>
          <a:p>
            <a:pPr marL="457200" indent="-457200">
              <a:buFont typeface="+mj-lt"/>
              <a:buAutoNum type="arabicPeriod"/>
            </a:pPr>
            <a:r>
              <a:rPr lang="en-US" sz="1800" dirty="0"/>
              <a:t>Each group should be autonomous except in matters affecting other Nar-Anon Family Groups, or NA as a whole.</a:t>
            </a:r>
          </a:p>
          <a:p>
            <a:pPr marL="457200" indent="-457200">
              <a:buFont typeface="+mj-lt"/>
              <a:buAutoNum type="arabicPeriod"/>
            </a:pPr>
            <a:r>
              <a:rPr lang="en-US" sz="1800" dirty="0"/>
              <a:t>Each Nar-Anon Family Group has but one purpose; to help families of addicts.  We do this by practicing the Twelve Steps of Nar-Anon, by encouraging and understanding our addicted relatives, and by welcoming and giving comfort to families of addicts.</a:t>
            </a:r>
          </a:p>
          <a:p>
            <a:pPr marL="457200" indent="-457200">
              <a:buFont typeface="+mj-lt"/>
              <a:buAutoNum type="arabicPeriod"/>
            </a:pPr>
            <a:r>
              <a:rPr lang="en-US" sz="1800" dirty="0"/>
              <a:t>Our Family Groups ought never to endorse, finance or lend our name to any outside enterprise, lest problems of money, property and prestige divert us from our primary spiritual aim; but although a separate entity, we should always cooperate with Narcotics Anonymous.</a:t>
            </a:r>
          </a:p>
          <a:p>
            <a:pPr marL="457200" indent="-457200">
              <a:buFont typeface="+mj-lt"/>
              <a:buAutoNum type="arabicPeriod"/>
            </a:pPr>
            <a:r>
              <a:rPr lang="en-US" sz="1800" dirty="0"/>
              <a:t>Every group ought to be fully self-supporting, declining outside contributions.</a:t>
            </a:r>
          </a:p>
          <a:p>
            <a:pPr marL="0" indent="0" algn="r">
              <a:buNone/>
            </a:pPr>
            <a:r>
              <a:rPr lang="en-US" sz="1800" dirty="0"/>
              <a:t>(Continued)</a:t>
            </a:r>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04800"/>
            <a:ext cx="12188825" cy="6553200"/>
          </a:xfrm>
        </p:spPr>
        <p:txBody>
          <a:bodyPr>
            <a:normAutofit lnSpcReduction="10000"/>
          </a:bodyPr>
          <a:lstStyle/>
          <a:p>
            <a:pPr algn="ctr">
              <a:lnSpc>
                <a:spcPct val="200000"/>
              </a:lnSpc>
            </a:pPr>
            <a:r>
              <a:rPr lang="en-US" b="1" dirty="0"/>
              <a:t>The Twelve Traditions of Nar-Anon - continued</a:t>
            </a:r>
            <a:endParaRPr lang="en-US" sz="1800" dirty="0"/>
          </a:p>
          <a:p>
            <a:pPr marL="342900" indent="-342900">
              <a:lnSpc>
                <a:spcPct val="200000"/>
              </a:lnSpc>
              <a:buAutoNum type="arabicPeriod" startAt="8"/>
            </a:pPr>
            <a:r>
              <a:rPr lang="en-US" sz="1800" dirty="0"/>
              <a:t>Nar-Anon Twelfth Step work should remain forever non-professional, but our service centers may employ special workers.</a:t>
            </a:r>
          </a:p>
          <a:p>
            <a:pPr marL="342900" indent="-342900">
              <a:lnSpc>
                <a:spcPct val="200000"/>
              </a:lnSpc>
              <a:buAutoNum type="arabicPeriod" startAt="8"/>
            </a:pPr>
            <a:r>
              <a:rPr lang="en-US" sz="1800" dirty="0"/>
              <a:t>Our groups, as such ought never to be organized, but we may create service boards or committees directly responsible to those they serve.</a:t>
            </a:r>
          </a:p>
          <a:p>
            <a:pPr marL="342900" indent="-342900">
              <a:lnSpc>
                <a:spcPct val="200000"/>
              </a:lnSpc>
              <a:buAutoNum type="arabicPeriod" startAt="8"/>
            </a:pPr>
            <a:r>
              <a:rPr lang="en-US" sz="1800" dirty="0"/>
              <a:t>The Nar-Anon Family Groups have no opinion on outside issues; hence our name ought never be drawn into public controversy.</a:t>
            </a:r>
          </a:p>
          <a:p>
            <a:pPr marL="342900" indent="-342900">
              <a:lnSpc>
                <a:spcPct val="200000"/>
              </a:lnSpc>
              <a:buAutoNum type="arabicPeriod" startAt="8"/>
            </a:pPr>
            <a:r>
              <a:rPr lang="en-US" sz="1800" dirty="0"/>
              <a:t>Our public relations policy is based on attraction rather than promotion; we need always maintain personal anonymity at the level of press, radio, films, internet, and other forms of mass media.  We need guard with special care the anonymity of all NA members.</a:t>
            </a:r>
          </a:p>
          <a:p>
            <a:pPr marL="342900" indent="-342900">
              <a:lnSpc>
                <a:spcPct val="200000"/>
              </a:lnSpc>
              <a:buAutoNum type="arabicPeriod" startAt="8"/>
            </a:pPr>
            <a:r>
              <a:rPr lang="en-US" sz="1800" dirty="0"/>
              <a:t>Anonymity is the spiritual foundation of all our traditions, ever reminding us to place principles above personalities.</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AF9B-2F76-8522-CE77-B1BD17457A3A}"/>
              </a:ext>
            </a:extLst>
          </p:cNvPr>
          <p:cNvSpPr>
            <a:spLocks noGrp="1"/>
          </p:cNvSpPr>
          <p:nvPr>
            <p:ph type="title"/>
          </p:nvPr>
        </p:nvSpPr>
        <p:spPr>
          <a:xfrm>
            <a:off x="1293813" y="381000"/>
            <a:ext cx="9601200" cy="609600"/>
          </a:xfrm>
        </p:spPr>
        <p:txBody>
          <a:bodyPr>
            <a:normAutofit/>
          </a:bodyPr>
          <a:lstStyle/>
          <a:p>
            <a:pPr algn="ctr"/>
            <a:r>
              <a:rPr lang="en-US" sz="2600" b="1" dirty="0"/>
              <a:t>Mission Statement</a:t>
            </a:r>
          </a:p>
        </p:txBody>
      </p:sp>
      <p:sp>
        <p:nvSpPr>
          <p:cNvPr id="4" name="Content Placeholder 3">
            <a:extLst>
              <a:ext uri="{FF2B5EF4-FFF2-40B4-BE49-F238E27FC236}">
                <a16:creationId xmlns:a16="http://schemas.microsoft.com/office/drawing/2014/main" id="{30AA14C6-E373-E4F6-6D2F-211C34E180BD}"/>
              </a:ext>
            </a:extLst>
          </p:cNvPr>
          <p:cNvSpPr>
            <a:spLocks noGrp="1"/>
          </p:cNvSpPr>
          <p:nvPr>
            <p:ph sz="half" idx="2"/>
          </p:nvPr>
        </p:nvSpPr>
        <p:spPr>
          <a:xfrm>
            <a:off x="74612" y="1066801"/>
            <a:ext cx="12039600" cy="1371599"/>
          </a:xfrm>
        </p:spPr>
        <p:txBody>
          <a:bodyPr>
            <a:normAutofit/>
          </a:bodyPr>
          <a:lstStyle/>
          <a:p>
            <a:pPr marL="0" indent="0">
              <a:lnSpc>
                <a:spcPct val="150000"/>
              </a:lnSpc>
              <a:buNone/>
            </a:pPr>
            <a:r>
              <a:rPr lang="en-US" sz="1800" dirty="0"/>
              <a:t>The Nar-Anon Family Groups are a worldwide fellowship for those affected by someone else’s addiction. As a twelve step program, we offer our help by sharing our experience, strength, and hope.</a:t>
            </a:r>
          </a:p>
        </p:txBody>
      </p:sp>
      <p:sp>
        <p:nvSpPr>
          <p:cNvPr id="5" name="TextBox 4">
            <a:extLst>
              <a:ext uri="{FF2B5EF4-FFF2-40B4-BE49-F238E27FC236}">
                <a16:creationId xmlns:a16="http://schemas.microsoft.com/office/drawing/2014/main" id="{5DB7909C-45F5-3488-7276-88571108577B}"/>
              </a:ext>
            </a:extLst>
          </p:cNvPr>
          <p:cNvSpPr txBox="1"/>
          <p:nvPr/>
        </p:nvSpPr>
        <p:spPr>
          <a:xfrm>
            <a:off x="-1" y="2343785"/>
            <a:ext cx="12188825" cy="452432"/>
          </a:xfrm>
          <a:prstGeom prst="rect">
            <a:avLst/>
          </a:prstGeom>
          <a:noFill/>
        </p:spPr>
        <p:txBody>
          <a:bodyPr wrap="square" rtlCol="0">
            <a:spAutoFit/>
          </a:bodyPr>
          <a:lstStyle/>
          <a:p>
            <a:pPr algn="ctr">
              <a:lnSpc>
                <a:spcPct val="90000"/>
              </a:lnSpc>
            </a:pPr>
            <a:r>
              <a:rPr lang="en-US" sz="2600" b="1" dirty="0"/>
              <a:t>Vision Statement</a:t>
            </a:r>
          </a:p>
        </p:txBody>
      </p:sp>
      <p:sp>
        <p:nvSpPr>
          <p:cNvPr id="6" name="TextBox 5">
            <a:extLst>
              <a:ext uri="{FF2B5EF4-FFF2-40B4-BE49-F238E27FC236}">
                <a16:creationId xmlns:a16="http://schemas.microsoft.com/office/drawing/2014/main" id="{9C6BCB29-15B8-408C-7DF6-5DA9110113DD}"/>
              </a:ext>
            </a:extLst>
          </p:cNvPr>
          <p:cNvSpPr txBox="1"/>
          <p:nvPr/>
        </p:nvSpPr>
        <p:spPr>
          <a:xfrm>
            <a:off x="0" y="3087368"/>
            <a:ext cx="12114211" cy="2585323"/>
          </a:xfrm>
          <a:prstGeom prst="rect">
            <a:avLst/>
          </a:prstGeom>
          <a:noFill/>
        </p:spPr>
        <p:txBody>
          <a:bodyPr wrap="square" rtlCol="0">
            <a:spAutoFit/>
          </a:bodyPr>
          <a:lstStyle/>
          <a:p>
            <a:pPr>
              <a:lnSpc>
                <a:spcPct val="90000"/>
              </a:lnSpc>
            </a:pPr>
            <a:r>
              <a:rPr lang="en-US" dirty="0"/>
              <a:t>We will carry the message of hope throughout the world to those affected by the addiction of someone near to them.</a:t>
            </a:r>
          </a:p>
          <a:p>
            <a:pPr>
              <a:lnSpc>
                <a:spcPct val="90000"/>
              </a:lnSpc>
            </a:pPr>
            <a:endParaRPr lang="en-US" dirty="0"/>
          </a:p>
          <a:p>
            <a:pPr>
              <a:lnSpc>
                <a:spcPct val="90000"/>
              </a:lnSpc>
            </a:pPr>
            <a:r>
              <a:rPr lang="en-US" dirty="0"/>
              <a:t>We will do this by</a:t>
            </a:r>
          </a:p>
          <a:p>
            <a:pPr marL="285750" indent="-285750">
              <a:lnSpc>
                <a:spcPct val="90000"/>
              </a:lnSpc>
              <a:buFont typeface="Arial" panose="020B0604020202020204" pitchFamily="34" charset="0"/>
              <a:buChar char="•"/>
            </a:pPr>
            <a:r>
              <a:rPr lang="en-US" dirty="0"/>
              <a:t>letting them know they are no longer alone;</a:t>
            </a:r>
          </a:p>
          <a:p>
            <a:pPr marL="285750" indent="-285750">
              <a:lnSpc>
                <a:spcPct val="90000"/>
              </a:lnSpc>
              <a:buFont typeface="Arial" panose="020B0604020202020204" pitchFamily="34" charset="0"/>
              <a:buChar char="•"/>
            </a:pPr>
            <a:r>
              <a:rPr lang="en-US" dirty="0"/>
              <a:t>practicing the Twelve Steps of Nar-Anon;</a:t>
            </a:r>
          </a:p>
          <a:p>
            <a:pPr marL="285750" indent="-285750">
              <a:lnSpc>
                <a:spcPct val="90000"/>
              </a:lnSpc>
              <a:buFont typeface="Arial" panose="020B0604020202020204" pitchFamily="34" charset="0"/>
              <a:buChar char="•"/>
            </a:pPr>
            <a:r>
              <a:rPr lang="en-US" dirty="0"/>
              <a:t>encouraging growth through service;</a:t>
            </a:r>
          </a:p>
          <a:p>
            <a:pPr marL="285750" indent="-285750">
              <a:lnSpc>
                <a:spcPct val="90000"/>
              </a:lnSpc>
              <a:buFont typeface="Arial" panose="020B0604020202020204" pitchFamily="34" charset="0"/>
              <a:buChar char="•"/>
            </a:pPr>
            <a:r>
              <a:rPr lang="en-US" dirty="0"/>
              <a:t>making information available through outreach encompassing public information, hospitals, institutions, and websites; and</a:t>
            </a:r>
          </a:p>
          <a:p>
            <a:pPr marL="285750" indent="-285750">
              <a:lnSpc>
                <a:spcPct val="90000"/>
              </a:lnSpc>
              <a:buFont typeface="Arial" panose="020B0604020202020204" pitchFamily="34" charset="0"/>
              <a:buChar char="•"/>
            </a:pPr>
            <a:r>
              <a:rPr lang="en-US" dirty="0"/>
              <a:t>changing our own attitudes.</a:t>
            </a:r>
          </a:p>
        </p:txBody>
      </p:sp>
    </p:spTree>
    <p:extLst>
      <p:ext uri="{BB962C8B-B14F-4D97-AF65-F5344CB8AC3E}">
        <p14:creationId xmlns:p14="http://schemas.microsoft.com/office/powerpoint/2010/main" val="34648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0" y="0"/>
            <a:ext cx="12188825" cy="6857999"/>
          </a:xfrm>
        </p:spPr>
        <p:txBody>
          <a:bodyPr>
            <a:normAutofit/>
          </a:bodyPr>
          <a:lstStyle/>
          <a:p>
            <a:pPr marL="0" indent="0" algn="ctr">
              <a:buNone/>
            </a:pPr>
            <a:endParaRPr lang="en-US" sz="2600" dirty="0"/>
          </a:p>
          <a:p>
            <a:pPr marL="0" indent="0" algn="ctr">
              <a:buNone/>
            </a:pPr>
            <a:r>
              <a:rPr lang="en-US" sz="2400" b="1" dirty="0"/>
              <a:t>The Family</a:t>
            </a:r>
          </a:p>
          <a:p>
            <a:pPr marL="0" indent="0">
              <a:lnSpc>
                <a:spcPct val="150000"/>
              </a:lnSpc>
              <a:buNone/>
            </a:pPr>
            <a:r>
              <a:rPr lang="en-US" sz="1800" dirty="0"/>
              <a:t>Addiction is a family disease. It affects the relationships of those close to the addict: parents, spouse, siblings, children, long-time friends, and employers. We who care the most suffer from the addict’s erratic behavior. We try to control and are ashamed of the scenes caused. Soon, we begin to think we are to blame and assume the guilt, fears and responsibilities of the addict. Thus, we become sick, too.</a:t>
            </a:r>
          </a:p>
          <a:p>
            <a:pPr marL="0" indent="0">
              <a:lnSpc>
                <a:spcPct val="150000"/>
              </a:lnSpc>
              <a:buNone/>
            </a:pPr>
            <a:r>
              <a:rPr lang="en-US" sz="1800" dirty="0"/>
              <a:t>It is painful to watch our loved ones slowly kill themselves with drugs. We see them deteriorate before our eyes and are powerless to stop them. If the addicts are spouses, we may watch as our finances slip down the drain. When the addicts are our children, all the hopes and dreams we may have for them begin to fade.  When the addicts are our parents, we may never have had a childhood because we assumed parental responsibilities at an early age.  We may cover up for addicted sibling, friends, and employees; we may blame them or may excuse their unacceptable behavior.  We worry, we take on their responsibilities, we make excuses, and we try to cover up for them. This is our anxiety, and as a result, we become enablers.</a:t>
            </a:r>
          </a:p>
          <a:p>
            <a:pPr marL="0" indent="0" algn="r">
              <a:buNone/>
            </a:pPr>
            <a:r>
              <a:rPr lang="en-US" dirty="0"/>
              <a:t>(Continued)</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12188825" cy="9220200"/>
          </a:xfrm>
        </p:spPr>
        <p:txBody>
          <a:bodyPr>
            <a:normAutofit/>
          </a:bodyPr>
          <a:lstStyle/>
          <a:p>
            <a:pPr>
              <a:lnSpc>
                <a:spcPct val="150000"/>
              </a:lnSpc>
            </a:pPr>
            <a:r>
              <a:rPr lang="en-US" sz="2900" b="1" dirty="0"/>
              <a:t>                       </a:t>
            </a:r>
            <a:r>
              <a:rPr lang="en-US" sz="2400" b="1" dirty="0"/>
              <a:t>The Family continued</a:t>
            </a:r>
            <a:br>
              <a:rPr lang="en-US" sz="2900" b="1" dirty="0"/>
            </a:br>
            <a:r>
              <a:rPr lang="en-US" sz="1800" dirty="0"/>
              <a:t>The obsession of the family becomes apparent when we try to control the addicts’ using. We become detectives and search the premises and their personal belongings for drugs and drug-related items. We become obsessed with where they are, what they are doing, and </a:t>
            </a:r>
            <a:r>
              <a:rPr lang="en-US" sz="1800"/>
              <a:t>how we </a:t>
            </a:r>
            <a:r>
              <a:rPr lang="en-US" sz="1800" dirty="0"/>
              <a:t>might control their addiction. We want to believe the problem can solve itself even though our gut feeling tells us this is not so.  We want to believe the addicts’ promises, but common sense tells us there is something wrong. We become victims of denial. In our despair, we have searched for an answer. We have come to Nar-Anon because we are burdened with responsibilities and feel we are alone.  We come here to change the behavior of the addicts, but soon find our own thinking and attitude must change if we are to feel relief. We find people in Nar-Anon who understand what we are going through and are ready to share their experience, strength, and hope to help us.  In Nar-Anon, we learn how to live one day at a time; we stop projecting. We learn how to deal with our feelings of fear, guilt, obsession, anxiety, and denial. We look at ourselves and put our energy where we have some power over the choices in our own lives.</a:t>
            </a:r>
            <a:br>
              <a:rPr lang="en-US" sz="1800" dirty="0"/>
            </a:br>
            <a:br>
              <a:rPr lang="en-US" sz="2000" dirty="0"/>
            </a:br>
            <a:endParaRPr lang="en-US" sz="2000" dirty="0"/>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B8679-EC8D-05E9-C265-32DDB1A9EB51}"/>
              </a:ext>
            </a:extLst>
          </p:cNvPr>
          <p:cNvSpPr txBox="1"/>
          <p:nvPr/>
        </p:nvSpPr>
        <p:spPr>
          <a:xfrm>
            <a:off x="0" y="685800"/>
            <a:ext cx="12188825" cy="6018251"/>
          </a:xfrm>
          <a:prstGeom prst="rect">
            <a:avLst/>
          </a:prstGeom>
          <a:noFill/>
        </p:spPr>
        <p:txBody>
          <a:bodyPr wrap="square" rtlCol="0">
            <a:spAutoFit/>
          </a:bodyPr>
          <a:lstStyle/>
          <a:p>
            <a:pPr algn="ctr">
              <a:lnSpc>
                <a:spcPct val="90000"/>
              </a:lnSpc>
            </a:pPr>
            <a:r>
              <a:rPr lang="en-US" sz="2400" b="1" dirty="0"/>
              <a:t>Changing Ourselves</a:t>
            </a:r>
          </a:p>
          <a:p>
            <a:pPr>
              <a:lnSpc>
                <a:spcPct val="90000"/>
              </a:lnSpc>
            </a:pPr>
            <a:endParaRPr lang="en-US" b="1" dirty="0"/>
          </a:p>
          <a:p>
            <a:pPr>
              <a:lnSpc>
                <a:spcPct val="150000"/>
              </a:lnSpc>
            </a:pPr>
            <a:r>
              <a:rPr lang="en-US" dirty="0"/>
              <a:t>Addiction is like a chain reaction.  It is a disease which affects the addict as well as family members, friends, and co-workers. We try to control, cover up, and take on the responsibilities of the addict. The sickness spreads to those of us who care the most. Eventually, we begin to feel used and unhappy. We worry, lose trust, and become angry. The addict blames us and we feel guilty. If only something or someone would change!</a:t>
            </a:r>
          </a:p>
          <a:p>
            <a:pPr>
              <a:lnSpc>
                <a:spcPct val="150000"/>
              </a:lnSpc>
            </a:pPr>
            <a:endParaRPr lang="en-US" dirty="0"/>
          </a:p>
          <a:p>
            <a:pPr>
              <a:lnSpc>
                <a:spcPct val="150000"/>
              </a:lnSpc>
            </a:pPr>
            <a:r>
              <a:rPr lang="en-US" dirty="0"/>
              <a:t>When we discover Nar-Anon, we find others with the same feelings and problems. We learn we can neither control addicts nor change them. We have become so addicted to the addict that it is difficult to shift the focus back to ourselves. We find we must let go and turn to faith in a Higher Power. By working the steps, following the traditions and using the tools of the program, we begin, with the love and help of our Higher Power and others, to change ourselves.</a:t>
            </a:r>
          </a:p>
          <a:p>
            <a:pPr>
              <a:lnSpc>
                <a:spcPct val="150000"/>
              </a:lnSpc>
            </a:pPr>
            <a:endParaRPr lang="en-US" dirty="0"/>
          </a:p>
          <a:p>
            <a:pPr>
              <a:lnSpc>
                <a:spcPct val="150000"/>
              </a:lnSpc>
            </a:pPr>
            <a:r>
              <a:rPr lang="en-US" dirty="0"/>
              <a:t>As we reach out for help, we become ready to reach out a helping hand and heart to those in need of Nar-Anon. We understand. We do recover. Slowly, new persons emerge. Change is taking place.</a:t>
            </a:r>
          </a:p>
        </p:txBody>
      </p:sp>
    </p:spTree>
    <p:extLst>
      <p:ext uri="{BB962C8B-B14F-4D97-AF65-F5344CB8AC3E}">
        <p14:creationId xmlns:p14="http://schemas.microsoft.com/office/powerpoint/2010/main" val="317515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66D45F-4340-98BF-BCF3-EEA0CCBEB632}"/>
              </a:ext>
            </a:extLst>
          </p:cNvPr>
          <p:cNvSpPr txBox="1"/>
          <p:nvPr/>
        </p:nvSpPr>
        <p:spPr>
          <a:xfrm>
            <a:off x="0" y="1219200"/>
            <a:ext cx="12188825" cy="5041829"/>
          </a:xfrm>
          <a:prstGeom prst="rect">
            <a:avLst/>
          </a:prstGeom>
          <a:noFill/>
        </p:spPr>
        <p:txBody>
          <a:bodyPr wrap="square" rtlCol="0">
            <a:spAutoFit/>
          </a:bodyPr>
          <a:lstStyle/>
          <a:p>
            <a:pPr algn="ctr">
              <a:lnSpc>
                <a:spcPct val="90000"/>
              </a:lnSpc>
            </a:pPr>
            <a:r>
              <a:rPr lang="en-US" sz="2400" b="1" dirty="0"/>
              <a:t>About Addiction</a:t>
            </a:r>
          </a:p>
          <a:p>
            <a:pPr>
              <a:lnSpc>
                <a:spcPct val="90000"/>
              </a:lnSpc>
            </a:pPr>
            <a:endParaRPr lang="en-US" dirty="0"/>
          </a:p>
          <a:p>
            <a:pPr>
              <a:lnSpc>
                <a:spcPct val="200000"/>
              </a:lnSpc>
            </a:pPr>
            <a:r>
              <a:rPr lang="en-US" dirty="0"/>
              <a:t>We have learned that addiction is an illness. It is a physical, mental, and spiritual disease that affects every area of life. It can be arrested, but never cured.  We have found that compulsive use of drugs does not indicate a lack of affection for the family. It is not a matter of love, but of illness. The addict’s inability to control their use of drugs is a symptom of the disease of addiction. Even when they know what will happen when they take the first drink, pill, or fix, they are likely to do so. This is the insanity we speak of in regard to this disease.  Only complete abstinence from the use of drugs, including alcohol, can arrest this disease.  No one can prevent the addicts’ use of drugs. When we accept that addiction is a disease, and that we are powerless over it, we become ready to learn a better way to live.</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552</TotalTime>
  <Words>3874</Words>
  <Application>Microsoft Macintosh PowerPoint</Application>
  <PresentationFormat>Custom</PresentationFormat>
  <Paragraphs>224</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Euphemia</vt:lpstr>
      <vt:lpstr>Serenity 16x9</vt:lpstr>
      <vt:lpstr>Serenity Prayer   </vt:lpstr>
      <vt:lpstr>The Twelve Steps of Nar-Anon Family Groups</vt:lpstr>
      <vt:lpstr>The Twelve Traditions of Nar-Anon Family Groups</vt:lpstr>
      <vt:lpstr>PowerPoint Presentation</vt:lpstr>
      <vt:lpstr>Mission Statement</vt:lpstr>
      <vt:lpstr>PowerPoint Presentation</vt:lpstr>
      <vt:lpstr>                       The Family continued The obsession of the family becomes apparent when we try to control the addicts’ using. We become detectives and search the premises and their personal belongings for drugs and drug-related items. We become obsessed with where they are, what they are doing, and how we might control their addiction. We want to believe the problem can solve itself even though our gut feeling tells us this is not so.  We want to believe the addicts’ promises, but common sense tells us there is something wrong. We become victims of denial. In our despair, we have searched for an answer. We have come to Nar-Anon because we are burdened with responsibilities and feel we are alone.  We come here to change the behavior of the addicts, but soon find our own thinking and attitude must change if we are to feel relief. We find people in Nar-Anon who understand what we are going through and are ready to share their experience, strength, and hope to help us.  In Nar-Anon, we learn how to live one day at a time; we stop projecting. We learn how to deal with our feelings of fear, guilt, obsession, anxiety, and denial. We look at ourselves and put our energy where we have some power over the choices in our own lives.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Seventh Tradition  Our seventh tradition states that every group ought to be fully self-supporting, declining outside contributions</vt:lpstr>
      <vt:lpstr>PowerPoint Presentation</vt:lpstr>
      <vt:lpstr>PowerPoint Presentation</vt:lpstr>
      <vt:lpstr>Serenity Prayer (we)   </vt:lpstr>
      <vt:lpstr>Serenity Prayer (me)   </vt:lpstr>
      <vt:lpstr>Third Step Prayer</vt:lpstr>
      <vt:lpstr>Prayer for the Growth of Our Fellowship</vt:lpstr>
      <vt:lpstr>PowerPoint Presentation</vt:lpstr>
      <vt:lpstr>Look To This Day  (The Twenty-Four-Hour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Serenity Prayer</dc:title>
  <dc:creator>Terrie Talbert</dc:creator>
  <cp:lastModifiedBy>Theresa Talbert</cp:lastModifiedBy>
  <cp:revision>43</cp:revision>
  <dcterms:created xsi:type="dcterms:W3CDTF">2023-06-26T17:31:36Z</dcterms:created>
  <dcterms:modified xsi:type="dcterms:W3CDTF">2026-05-28T01:06:15Z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